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85" r:id="rId2"/>
    <p:sldId id="287" r:id="rId3"/>
    <p:sldId id="288" r:id="rId4"/>
    <p:sldId id="289" r:id="rId5"/>
    <p:sldId id="290" r:id="rId6"/>
    <p:sldId id="291" r:id="rId7"/>
    <p:sldId id="292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37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339" r:id="rId48"/>
    <p:sldId id="340" r:id="rId49"/>
    <p:sldId id="341" r:id="rId50"/>
    <p:sldId id="342" r:id="rId51"/>
    <p:sldId id="343" r:id="rId52"/>
    <p:sldId id="345" r:id="rId53"/>
    <p:sldId id="346" r:id="rId54"/>
    <p:sldId id="347" r:id="rId55"/>
    <p:sldId id="348" r:id="rId56"/>
    <p:sldId id="349" r:id="rId57"/>
    <p:sldId id="350" r:id="rId58"/>
    <p:sldId id="335" r:id="rId59"/>
    <p:sldId id="336" r:id="rId60"/>
    <p:sldId id="351" r:id="rId61"/>
    <p:sldId id="352" r:id="rId62"/>
    <p:sldId id="353" r:id="rId63"/>
    <p:sldId id="284" r:id="rId64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F92"/>
    <a:srgbClr val="DDDDDD"/>
    <a:srgbClr val="0066CC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87845" autoAdjust="0"/>
  </p:normalViewPr>
  <p:slideViewPr>
    <p:cSldViewPr>
      <p:cViewPr>
        <p:scale>
          <a:sx n="66" d="100"/>
          <a:sy n="66" d="100"/>
        </p:scale>
        <p:origin x="-1272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Zeszyt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4292893140423651E-2"/>
          <c:y val="9.3821510297483618E-2"/>
          <c:w val="0.9227501934159057"/>
          <c:h val="0.8886346300533993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Arkusz1!$D$4</c:f>
              <c:strCache>
                <c:ptCount val="1"/>
                <c:pt idx="0">
                  <c:v>błąd</c:v>
                </c:pt>
              </c:strCache>
            </c:strRef>
          </c:tx>
          <c:xVal>
            <c:numRef>
              <c:f>Arkusz1!$C$5:$C$24</c:f>
              <c:numCache>
                <c:formatCode>General</c:formatCode>
                <c:ptCount val="20"/>
                <c:pt idx="0">
                  <c:v>-16</c:v>
                </c:pt>
                <c:pt idx="1">
                  <c:v>-13</c:v>
                </c:pt>
                <c:pt idx="2">
                  <c:v>-10</c:v>
                </c:pt>
                <c:pt idx="3">
                  <c:v>-7</c:v>
                </c:pt>
                <c:pt idx="4">
                  <c:v>-4</c:v>
                </c:pt>
                <c:pt idx="5">
                  <c:v>-1</c:v>
                </c:pt>
                <c:pt idx="6">
                  <c:v>2</c:v>
                </c:pt>
                <c:pt idx="7">
                  <c:v>5</c:v>
                </c:pt>
                <c:pt idx="8">
                  <c:v>8</c:v>
                </c:pt>
                <c:pt idx="9">
                  <c:v>11</c:v>
                </c:pt>
                <c:pt idx="10">
                  <c:v>14</c:v>
                </c:pt>
                <c:pt idx="11">
                  <c:v>17</c:v>
                </c:pt>
                <c:pt idx="12">
                  <c:v>20</c:v>
                </c:pt>
                <c:pt idx="13">
                  <c:v>23</c:v>
                </c:pt>
                <c:pt idx="14">
                  <c:v>26</c:v>
                </c:pt>
                <c:pt idx="15">
                  <c:v>29</c:v>
                </c:pt>
                <c:pt idx="16">
                  <c:v>32</c:v>
                </c:pt>
                <c:pt idx="17">
                  <c:v>35</c:v>
                </c:pt>
                <c:pt idx="18">
                  <c:v>38</c:v>
                </c:pt>
                <c:pt idx="19">
                  <c:v>41</c:v>
                </c:pt>
              </c:numCache>
            </c:numRef>
          </c:xVal>
          <c:yVal>
            <c:numRef>
              <c:f>Arkusz1!$D$5:$D$24</c:f>
              <c:numCache>
                <c:formatCode>0%</c:formatCode>
                <c:ptCount val="20"/>
                <c:pt idx="0">
                  <c:v>0.11998800000000009</c:v>
                </c:pt>
                <c:pt idx="1">
                  <c:v>0.109989</c:v>
                </c:pt>
                <c:pt idx="2">
                  <c:v>9.9990000000000523E-2</c:v>
                </c:pt>
                <c:pt idx="3">
                  <c:v>8.9991000000000265E-2</c:v>
                </c:pt>
                <c:pt idx="4">
                  <c:v>7.9992000000000563E-2</c:v>
                </c:pt>
                <c:pt idx="5">
                  <c:v>6.9993000000000472E-2</c:v>
                </c:pt>
                <c:pt idx="6">
                  <c:v>5.9994000000000373E-2</c:v>
                </c:pt>
                <c:pt idx="7">
                  <c:v>4.9995000000000227E-2</c:v>
                </c:pt>
                <c:pt idx="8">
                  <c:v>3.9996000000000011E-2</c:v>
                </c:pt>
                <c:pt idx="9">
                  <c:v>2.9996999999999989E-2</c:v>
                </c:pt>
                <c:pt idx="10">
                  <c:v>1.9998000000000005E-2</c:v>
                </c:pt>
                <c:pt idx="11">
                  <c:v>9.9990000000000582E-3</c:v>
                </c:pt>
                <c:pt idx="12">
                  <c:v>0</c:v>
                </c:pt>
                <c:pt idx="13">
                  <c:v>-1.0000000000000047E-2</c:v>
                </c:pt>
                <c:pt idx="14">
                  <c:v>-2.0000000000000052E-2</c:v>
                </c:pt>
                <c:pt idx="15">
                  <c:v>-3.0000000000000106E-2</c:v>
                </c:pt>
                <c:pt idx="16">
                  <c:v>-4.0000000000000112E-2</c:v>
                </c:pt>
                <c:pt idx="17">
                  <c:v>-5.0000000000000114E-2</c:v>
                </c:pt>
                <c:pt idx="18">
                  <c:v>-6.0000000000000192E-2</c:v>
                </c:pt>
                <c:pt idx="19">
                  <c:v>-7.0000000000000034E-2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079104"/>
        <c:axId val="76081024"/>
      </c:scatterChart>
      <c:valAx>
        <c:axId val="76079104"/>
        <c:scaling>
          <c:orientation val="minMax"/>
          <c:max val="42"/>
          <c:min val="-2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l-PL" dirty="0" err="1" smtClean="0"/>
                  <a:t>temperature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79068416447944012"/>
              <c:y val="0.5221988918051916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76081024"/>
        <c:crosses val="autoZero"/>
        <c:crossBetween val="midCat"/>
      </c:valAx>
      <c:valAx>
        <c:axId val="7608102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 dirty="0" smtClean="0"/>
                  <a:t>Error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35135826149017607"/>
              <c:y val="3.0178712027166266E-2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7607910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tr-TR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DF94F014-75A3-4725-9CCE-EE68B8F6559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40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94F014-75A3-4725-9CCE-EE68B8F65594}" type="slidenum">
              <a:rPr lang="pl-PL" smtClean="0"/>
              <a:pPr>
                <a:defRPr/>
              </a:pPr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smtClean="0">
                <a:latin typeface="Arial" pitchFamily="34" charset="0"/>
              </a:rPr>
              <a:t>Styk normalnie otwarty, 3 bitowy przetwornik, więc 2*2*2=8 impulsów na obrót daje rozdzielczość pomiarową 1/8 obrotu. 1 Obrót = 1 objętość cykliczna baterii gazomierza czyli w naszym przypadku 1,2l lub 2,2l a wkrótce również 2,4l.</a:t>
            </a:r>
          </a:p>
          <a:p>
            <a:endParaRPr lang="pl-PL" smtClean="0">
              <a:latin typeface="Arial" pitchFamily="34" charset="0"/>
            </a:endParaRPr>
          </a:p>
          <a:p>
            <a:r>
              <a:rPr lang="pl-PL" smtClean="0">
                <a:latin typeface="Arial" pitchFamily="34" charset="0"/>
              </a:rPr>
              <a:t>Dla baterii 1,2l =&gt; 1 impuls = 0,15 l</a:t>
            </a:r>
          </a:p>
          <a:p>
            <a:r>
              <a:rPr lang="pl-PL" smtClean="0">
                <a:latin typeface="Arial" pitchFamily="34" charset="0"/>
              </a:rPr>
              <a:t>Dla baterii 2,2l =&gt; 1 impuls = 0,275 l</a:t>
            </a:r>
          </a:p>
          <a:p>
            <a:r>
              <a:rPr lang="pl-PL" smtClean="0">
                <a:latin typeface="Arial" pitchFamily="34" charset="0"/>
              </a:rPr>
              <a:t>Dla baterii 2,4l =&gt; 1 impuls = 0,3 l</a:t>
            </a:r>
          </a:p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A959B9-25E5-47F4-8FC8-16977C4C1804}" type="slidenum">
              <a:rPr lang="pl-PL" smtClean="0"/>
              <a:pPr>
                <a:defRPr/>
              </a:pPr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477C95-FE9B-4405-BAD3-B8E3CDC6AC8F}" type="slidenum">
              <a:rPr lang="pl-PL" smtClean="0"/>
              <a:pPr>
                <a:defRPr/>
              </a:pPr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BF61EF-D5CC-4692-BFD1-B53C6062A9F2}" type="slidenum">
              <a:rPr lang="pl-PL" smtClean="0"/>
              <a:pPr>
                <a:defRPr/>
              </a:pPr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EF3576-6F5F-4427-A6BC-0C538718916D}" type="slidenum">
              <a:rPr lang="pl-PL" smtClean="0"/>
              <a:pPr>
                <a:defRPr/>
              </a:pPr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BC600C-7ACA-478F-9033-19E701ACF9C2}" type="slidenum">
              <a:rPr lang="pl-PL" smtClean="0"/>
              <a:pPr>
                <a:defRPr/>
              </a:pPr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DF9A3B-87F1-4E6C-A6EA-80CF353A92A5}" type="slidenum">
              <a:rPr lang="pl-PL" smtClean="0"/>
              <a:pPr>
                <a:defRPr/>
              </a:pPr>
              <a:t>15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0933D6-B493-4D2B-B022-4FEA7511D9F8}" type="slidenum">
              <a:rPr lang="pl-PL" smtClean="0"/>
              <a:pPr>
                <a:defRPr/>
              </a:pPr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BC2333-6470-4A69-9284-F6BD2AADDA24}" type="slidenum">
              <a:rPr lang="pl-PL" smtClean="0"/>
              <a:pPr>
                <a:defRPr/>
              </a:pPr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228600">
              <a:buFontTx/>
              <a:buChar char="•"/>
              <a:defRPr/>
            </a:pPr>
            <a:r>
              <a:rPr lang="pl-PL" sz="1400" dirty="0" smtClean="0">
                <a:solidFill>
                  <a:srgbClr val="000066"/>
                </a:solidFill>
              </a:rPr>
              <a:t>Bezpieczny, wbudowany zawór nowej generacji:</a:t>
            </a:r>
          </a:p>
          <a:p>
            <a:pPr lvl="1" indent="-228600">
              <a:buFontTx/>
              <a:buChar char="•"/>
              <a:defRPr/>
            </a:pPr>
            <a:r>
              <a:rPr lang="pl-PL" sz="1400" dirty="0" smtClean="0">
                <a:solidFill>
                  <a:srgbClr val="000066"/>
                </a:solidFill>
              </a:rPr>
              <a:t>Funkcja bezpiecznego otwierania – na wylocie gazomierza</a:t>
            </a:r>
          </a:p>
          <a:p>
            <a:pPr lvl="1" indent="-228600">
              <a:buFontTx/>
              <a:buChar char="•"/>
              <a:defRPr/>
            </a:pPr>
            <a:r>
              <a:rPr lang="pl-PL" sz="1400" dirty="0" smtClean="0">
                <a:solidFill>
                  <a:srgbClr val="000066"/>
                </a:solidFill>
              </a:rPr>
              <a:t>Niskie straty ciśnienia w porównaniu do funkcjonujących rozwiązań</a:t>
            </a:r>
          </a:p>
          <a:p>
            <a:pPr lvl="1" indent="-228600">
              <a:buFontTx/>
              <a:buChar char="•"/>
              <a:defRPr/>
            </a:pPr>
            <a:r>
              <a:rPr lang="pl-PL" sz="1400" dirty="0" smtClean="0">
                <a:solidFill>
                  <a:srgbClr val="000066"/>
                </a:solidFill>
              </a:rPr>
              <a:t>Dwustanowa kontrola stanu zaworu – wykrywa stan </a:t>
            </a:r>
            <a:r>
              <a:rPr lang="pl-PL" sz="1400" dirty="0" err="1" smtClean="0">
                <a:solidFill>
                  <a:srgbClr val="000066"/>
                </a:solidFill>
              </a:rPr>
              <a:t>wpełni</a:t>
            </a:r>
            <a:r>
              <a:rPr lang="pl-PL" sz="1400" dirty="0" smtClean="0">
                <a:solidFill>
                  <a:srgbClr val="000066"/>
                </a:solidFill>
              </a:rPr>
              <a:t> otwarty, </a:t>
            </a:r>
            <a:r>
              <a:rPr lang="pl-PL" sz="1400" dirty="0" err="1" smtClean="0">
                <a:solidFill>
                  <a:srgbClr val="000066"/>
                </a:solidFill>
              </a:rPr>
              <a:t>wpełni</a:t>
            </a:r>
            <a:r>
              <a:rPr lang="pl-PL" sz="1400" dirty="0" smtClean="0">
                <a:solidFill>
                  <a:srgbClr val="000066"/>
                </a:solidFill>
              </a:rPr>
              <a:t> zamknięty</a:t>
            </a:r>
          </a:p>
          <a:p>
            <a:pPr lvl="1" indent="-228600">
              <a:buFontTx/>
              <a:buChar char="•"/>
              <a:defRPr/>
            </a:pPr>
            <a:r>
              <a:rPr lang="pl-PL" sz="1400" dirty="0" smtClean="0">
                <a:solidFill>
                  <a:srgbClr val="000066"/>
                </a:solidFill>
              </a:rPr>
              <a:t>Funkcje autodiagnostyki</a:t>
            </a:r>
          </a:p>
          <a:p>
            <a:pPr lvl="1" indent="-228600">
              <a:buFontTx/>
              <a:buChar char="•"/>
              <a:defRPr/>
            </a:pPr>
            <a:r>
              <a:rPr lang="pl-PL" sz="1400" dirty="0" smtClean="0">
                <a:solidFill>
                  <a:srgbClr val="000066"/>
                </a:solidFill>
              </a:rPr>
              <a:t>Montaż na wylocie gazu z gazomierza</a:t>
            </a:r>
          </a:p>
          <a:p>
            <a:pPr lvl="1" indent="-228600">
              <a:buFontTx/>
              <a:buChar char="•"/>
              <a:defRPr/>
            </a:pPr>
            <a:endParaRPr lang="pl-PL" sz="1400" dirty="0" smtClean="0">
              <a:solidFill>
                <a:srgbClr val="000066"/>
              </a:solidFill>
            </a:endParaRPr>
          </a:p>
          <a:p>
            <a:pPr lvl="1" indent="-228600">
              <a:buFontTx/>
              <a:buChar char="•"/>
              <a:defRPr/>
            </a:pPr>
            <a:r>
              <a:rPr lang="pl-PL" sz="1400" dirty="0" err="1" smtClean="0">
                <a:solidFill>
                  <a:srgbClr val="000066"/>
                </a:solidFill>
              </a:rPr>
              <a:t>Liniiowy</a:t>
            </a:r>
            <a:r>
              <a:rPr lang="pl-PL" sz="1400" dirty="0" smtClean="0">
                <a:solidFill>
                  <a:srgbClr val="000066"/>
                </a:solidFill>
              </a:rPr>
              <a:t> silnik </a:t>
            </a:r>
            <a:r>
              <a:rPr lang="pl-PL" sz="1400" dirty="0" err="1" smtClean="0">
                <a:solidFill>
                  <a:srgbClr val="000066"/>
                </a:solidFill>
              </a:rPr>
              <a:t>prady</a:t>
            </a:r>
            <a:r>
              <a:rPr lang="pl-PL" sz="1400" dirty="0" smtClean="0">
                <a:solidFill>
                  <a:srgbClr val="000066"/>
                </a:solidFill>
              </a:rPr>
              <a:t> </a:t>
            </a:r>
            <a:r>
              <a:rPr lang="pl-PL" sz="1400" dirty="0" err="1" smtClean="0">
                <a:solidFill>
                  <a:srgbClr val="000066"/>
                </a:solidFill>
              </a:rPr>
              <a:t>stalego</a:t>
            </a:r>
            <a:r>
              <a:rPr lang="pl-PL" sz="1400" dirty="0" smtClean="0">
                <a:solidFill>
                  <a:srgbClr val="000066"/>
                </a:solidFill>
              </a:rPr>
              <a:t> zawiera szczotki, które nie używane w cyklu życia mogą się utleniać, rośnie ich rezystancja w finale przestają </a:t>
            </a:r>
            <a:r>
              <a:rPr lang="pl-PL" sz="1400" dirty="0" err="1" smtClean="0">
                <a:solidFill>
                  <a:srgbClr val="000066"/>
                </a:solidFill>
              </a:rPr>
              <a:t>przwodzić</a:t>
            </a:r>
            <a:r>
              <a:rPr lang="pl-PL" sz="1400" dirty="0" smtClean="0">
                <a:solidFill>
                  <a:srgbClr val="000066"/>
                </a:solidFill>
              </a:rPr>
              <a:t> prądu i silnik nie działa. </a:t>
            </a:r>
          </a:p>
          <a:p>
            <a:pPr lvl="1" indent="-228600">
              <a:buFontTx/>
              <a:buChar char="•"/>
              <a:defRPr/>
            </a:pPr>
            <a:r>
              <a:rPr lang="pl-PL" sz="1400" dirty="0" smtClean="0">
                <a:solidFill>
                  <a:srgbClr val="000066"/>
                </a:solidFill>
              </a:rPr>
              <a:t>Silnik krokowy ma bezstykowe</a:t>
            </a:r>
          </a:p>
          <a:p>
            <a:pPr>
              <a:defRPr/>
            </a:pPr>
            <a:endParaRPr lang="pl-PL" dirty="0"/>
          </a:p>
        </p:txBody>
      </p:sp>
      <p:sp>
        <p:nvSpPr>
          <p:cNvPr id="63492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EB955E-BD00-48C6-A8CC-07C43E7632E2}" type="slidenum">
              <a:rPr lang="pl-PL" smtClean="0"/>
              <a:pPr>
                <a:defRPr/>
              </a:pPr>
              <a:t>19</a:t>
            </a:fld>
            <a:endParaRPr lang="pl-PL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4815FB-C638-4393-8F0A-32E6429107E3}" type="slidenum">
              <a:rPr lang="pl-PL" smtClean="0"/>
              <a:pPr>
                <a:defRPr/>
              </a:pPr>
              <a:t>20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dirty="0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32FDDB-481A-4D75-BFF0-E00164C6170C}" type="slidenum">
              <a:rPr lang="pl-PL" smtClean="0"/>
              <a:pPr>
                <a:defRPr/>
              </a:pPr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D2D4E7-F76B-4D3B-86C0-4C53D1B0A097}" type="slidenum">
              <a:rPr lang="pl-PL" smtClean="0"/>
              <a:pPr>
                <a:defRPr/>
              </a:pPr>
              <a:t>21</a:t>
            </a:fld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6B0BD9-0E4C-44EC-B2D4-5473F92AA921}" type="slidenum">
              <a:rPr lang="pl-PL" smtClean="0"/>
              <a:pPr>
                <a:defRPr/>
              </a:pPr>
              <a:t>22</a:t>
            </a:fld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AACB18-2A2E-4CE4-A840-7FC797E325FC}" type="slidenum">
              <a:rPr lang="pl-PL" smtClean="0"/>
              <a:pPr>
                <a:defRPr/>
              </a:pPr>
              <a:t>23</a:t>
            </a:fld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958FDD-A5F1-4924-B531-D4F91E514934}" type="slidenum">
              <a:rPr lang="pl-PL" smtClean="0"/>
              <a:pPr>
                <a:defRPr/>
              </a:pPr>
              <a:t>24</a:t>
            </a:fld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E10F7E-CB8B-4A1D-BD38-3D6234DFA1D9}" type="slidenum">
              <a:rPr lang="pl-PL" smtClean="0"/>
              <a:pPr>
                <a:defRPr/>
              </a:pPr>
              <a:t>25</a:t>
            </a:fld>
            <a:endParaRPr 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DE780E-8DD2-49F7-93BA-747E25E5EC14}" type="slidenum">
              <a:rPr lang="pl-PL" smtClean="0"/>
              <a:pPr>
                <a:defRPr/>
              </a:pPr>
              <a:t>26</a:t>
            </a:fld>
            <a:endParaRPr 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5D78C1-A952-40D0-BB68-0E6D26CDEFC1}" type="slidenum">
              <a:rPr lang="pl-PL" smtClean="0"/>
              <a:pPr>
                <a:defRPr/>
              </a:pPr>
              <a:t>27</a:t>
            </a:fld>
            <a:endParaRPr 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9665E9-EF03-4C05-8993-AE57AC000DF3}" type="slidenum">
              <a:rPr lang="pl-PL" smtClean="0"/>
              <a:pPr>
                <a:defRPr/>
              </a:pPr>
              <a:t>28</a:t>
            </a:fld>
            <a:endParaRPr lang="pl-P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A0D05B-14A3-4084-865B-CB063ED4A79F}" type="slidenum">
              <a:rPr lang="pl-PL" smtClean="0"/>
              <a:pPr>
                <a:defRPr/>
              </a:pPr>
              <a:t>29</a:t>
            </a:fld>
            <a:endParaRPr 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6EB271-838C-44DE-8445-F68830D7DA7E}" type="slidenum">
              <a:rPr lang="pl-PL" smtClean="0"/>
              <a:pPr>
                <a:defRPr/>
              </a:pPr>
              <a:t>30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5632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AA6C41-EC5E-4364-A329-83D618C0835E}" type="slidenum">
              <a:rPr lang="pl-PL" smtClean="0"/>
              <a:pPr>
                <a:defRPr/>
              </a:pPr>
              <a:t>3</a:t>
            </a:fld>
            <a:endParaRPr lang="pl-P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DACC89-2215-4478-BCBF-11BBBA34D28F}" type="slidenum">
              <a:rPr lang="pl-PL" smtClean="0"/>
              <a:pPr>
                <a:defRPr/>
              </a:pPr>
              <a:t>31</a:t>
            </a:fld>
            <a:endParaRPr 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D1247B-78B9-48FC-A787-50FF293C1235}" type="slidenum">
              <a:rPr lang="pl-PL" smtClean="0"/>
              <a:pPr>
                <a:defRPr/>
              </a:pPr>
              <a:t>32</a:t>
            </a:fld>
            <a:endParaRPr 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2DBC6F-D4CD-452E-B451-0C45283551DB}" type="slidenum">
              <a:rPr lang="pl-PL" smtClean="0"/>
              <a:pPr>
                <a:defRPr/>
              </a:pPr>
              <a:t>33</a:t>
            </a:fld>
            <a:endParaRPr lang="pl-P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F01F15-E4EA-4CC4-9940-CBDDE8758246}" type="slidenum">
              <a:rPr lang="pl-PL" smtClean="0"/>
              <a:pPr>
                <a:defRPr/>
              </a:pPr>
              <a:t>34</a:t>
            </a:fld>
            <a:endParaRPr lang="pl-P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34D923-FF36-4B91-A972-D7F24A285DD1}" type="slidenum">
              <a:rPr lang="pl-PL" smtClean="0"/>
              <a:pPr>
                <a:defRPr/>
              </a:pPr>
              <a:t>35</a:t>
            </a:fld>
            <a:endParaRPr lang="pl-P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9AC532-D8BF-459C-8717-EEA302229FF8}" type="slidenum">
              <a:rPr lang="pl-PL" smtClean="0"/>
              <a:pPr>
                <a:defRPr/>
              </a:pPr>
              <a:t>36</a:t>
            </a:fld>
            <a:endParaRPr lang="pl-P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F06570-3146-4699-AE70-39493B5C6BBB}" type="slidenum">
              <a:rPr lang="pl-PL" smtClean="0"/>
              <a:pPr>
                <a:defRPr/>
              </a:pPr>
              <a:t>37</a:t>
            </a:fld>
            <a:endParaRPr lang="pl-P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B75D02-0F64-4121-8B8B-26B6D2B4AFFF}" type="slidenum">
              <a:rPr lang="pl-PL" smtClean="0"/>
              <a:pPr>
                <a:defRPr/>
              </a:pPr>
              <a:t>38</a:t>
            </a:fld>
            <a:endParaRPr lang="pl-PL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2B4B17-8448-4469-B385-5781E82C6E1F}" type="slidenum">
              <a:rPr lang="pl-PL" smtClean="0"/>
              <a:pPr>
                <a:defRPr/>
              </a:pPr>
              <a:t>39</a:t>
            </a:fld>
            <a:endParaRPr lang="pl-PL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51290F-F027-4FEE-A0E6-F3134270B3E6}" type="slidenum">
              <a:rPr lang="pl-PL" smtClean="0"/>
              <a:pPr>
                <a:defRPr/>
              </a:pPr>
              <a:t>40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smtClean="0">
                <a:solidFill>
                  <a:srgbClr val="000066"/>
                </a:solidFill>
                <a:latin typeface="Arial" pitchFamily="34" charset="0"/>
                <a:cs typeface="Times New Roman" pitchFamily="18" charset="0"/>
              </a:rPr>
              <a:t>Komunikacja przewodowa lub bezprzewodowa </a:t>
            </a:r>
            <a:r>
              <a:rPr lang="pl-PL" i="1" smtClean="0">
                <a:solidFill>
                  <a:srgbClr val="000066"/>
                </a:solidFill>
                <a:latin typeface="Arial" pitchFamily="34" charset="0"/>
                <a:cs typeface="Times New Roman" pitchFamily="18" charset="0"/>
              </a:rPr>
              <a:t>(M-BUS) </a:t>
            </a:r>
            <a:r>
              <a:rPr lang="pl-PL" smtClean="0">
                <a:solidFill>
                  <a:srgbClr val="000066"/>
                </a:solidFill>
                <a:latin typeface="Arial" pitchFamily="34" charset="0"/>
                <a:cs typeface="Times New Roman" pitchFamily="18" charset="0"/>
              </a:rPr>
              <a:t>wg EN13757-4</a:t>
            </a:r>
          </a:p>
          <a:p>
            <a:endParaRPr lang="pl-PL" smtClean="0">
              <a:latin typeface="Arial" pitchFamily="34" charset="0"/>
            </a:endParaRPr>
          </a:p>
          <a:p>
            <a:r>
              <a:rPr lang="pl-PL" smtClean="0">
                <a:latin typeface="Arial" pitchFamily="34" charset="0"/>
              </a:rPr>
              <a:t>IP54: Ochrona przed wnikaniem pyłu w ilościach nie zakłócających pracy urządzenia;</a:t>
            </a:r>
          </a:p>
          <a:p>
            <a:r>
              <a:rPr lang="pl-PL" smtClean="0">
                <a:latin typeface="Arial" pitchFamily="34" charset="0"/>
              </a:rPr>
              <a:t>Ochrona przed kroplami padającymi pod dowolnym kątem, ze wszystkich stron (deszcz)</a:t>
            </a:r>
          </a:p>
          <a:p>
            <a:endParaRPr lang="pl-PL" smtClean="0">
              <a:latin typeface="Arial" pitchFamily="34" charset="0"/>
            </a:endParaRPr>
          </a:p>
          <a:p>
            <a:r>
              <a:rPr lang="pl-PL" smtClean="0">
                <a:solidFill>
                  <a:srgbClr val="000066"/>
                </a:solidFill>
                <a:latin typeface="Arial" pitchFamily="34" charset="0"/>
              </a:rPr>
              <a:t>ATEX II 1/2 G Ex ia/ib IIB T3</a:t>
            </a:r>
          </a:p>
          <a:p>
            <a:r>
              <a:rPr lang="pl-PL" smtClean="0">
                <a:solidFill>
                  <a:srgbClr val="000066"/>
                </a:solidFill>
                <a:latin typeface="Arial" pitchFamily="34" charset="0"/>
              </a:rPr>
              <a:t>G – Rodzaj zagrożenia: gazy, ciecze i ich opary</a:t>
            </a:r>
          </a:p>
          <a:p>
            <a:r>
              <a:rPr lang="pl-PL" smtClean="0">
                <a:latin typeface="Arial" pitchFamily="34" charset="0"/>
              </a:rPr>
              <a:t>1/2  1 Sporadyczne, zagrożenie może się pojawić w normalnych warunkach</a:t>
            </a:r>
          </a:p>
          <a:p>
            <a:r>
              <a:rPr lang="pl-PL" smtClean="0">
                <a:latin typeface="Arial" pitchFamily="34" charset="0"/>
              </a:rPr>
              <a:t>       2 Rzadkie, nie występuje w warunkach normalnej pracy, jeżeli wystąpi, to przez krótki okres</a:t>
            </a:r>
          </a:p>
          <a:p>
            <a:r>
              <a:rPr lang="pl-PL" smtClean="0">
                <a:latin typeface="Arial" pitchFamily="34" charset="0"/>
              </a:rPr>
              <a:t>Ex ia/ib: Rodzaj ochrony przeciwwybuchowej: iskrobezpieczny</a:t>
            </a:r>
          </a:p>
          <a:p>
            <a:r>
              <a:rPr lang="pl-PL" smtClean="0">
                <a:latin typeface="Arial" pitchFamily="34" charset="0"/>
              </a:rPr>
              <a:t>IIB Urządzenia przeznaczone do pracy na powierzchni w obszarach zagrożonych wybuchem gazów, par, mgieł lub pyłów; Grupa etylenowa (np. etylen, siarkowodór)</a:t>
            </a:r>
          </a:p>
          <a:p>
            <a:r>
              <a:rPr lang="pl-PL" smtClean="0">
                <a:latin typeface="Arial" pitchFamily="34" charset="0"/>
              </a:rPr>
              <a:t>T3 maksymalna temperatura powierzchni 200 stopni Celsjusza; temperatura zapłonu gazu 200÷300 Celsjusza</a:t>
            </a:r>
            <a:endParaRPr lang="pl-PL" smtClean="0">
              <a:solidFill>
                <a:srgbClr val="000066"/>
              </a:solidFill>
              <a:latin typeface="Arial" pitchFamily="34" charset="0"/>
            </a:endParaRPr>
          </a:p>
          <a:p>
            <a:endParaRPr lang="pl-PL" smtClean="0">
              <a:latin typeface="Arial" pitchFamily="34" charset="0"/>
            </a:endParaRPr>
          </a:p>
        </p:txBody>
      </p:sp>
      <p:sp>
        <p:nvSpPr>
          <p:cNvPr id="57348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FFD32F-AC45-43AA-9DFB-C41CE6FF5614}" type="slidenum">
              <a:rPr lang="pl-PL" smtClean="0"/>
              <a:pPr>
                <a:defRPr/>
              </a:pPr>
              <a:t>4</a:t>
            </a:fld>
            <a:endParaRPr lang="pl-PL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41864-9E68-417B-97ED-D3096FF8CF1D}" type="slidenum">
              <a:rPr lang="pl-PL" smtClean="0"/>
              <a:pPr>
                <a:defRPr/>
              </a:pPr>
              <a:t>41</a:t>
            </a:fld>
            <a:endParaRPr lang="pl-PL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1BC14A-4890-4A01-B3D2-C188DDF30CB1}" type="slidenum">
              <a:rPr lang="pl-PL" smtClean="0"/>
              <a:pPr>
                <a:defRPr/>
              </a:pPr>
              <a:t>42</a:t>
            </a:fld>
            <a:endParaRPr lang="pl-PL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363598-40A9-4583-BFEA-B95E6D46B33E}" type="slidenum">
              <a:rPr lang="pl-PL" smtClean="0"/>
              <a:pPr>
                <a:defRPr/>
              </a:pPr>
              <a:t>43</a:t>
            </a:fld>
            <a:endParaRPr lang="pl-PL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7D206-0C35-48E2-9A0D-3B8CD5D652BF}" type="slidenum">
              <a:rPr lang="pl-PL" smtClean="0"/>
              <a:pPr>
                <a:defRPr/>
              </a:pPr>
              <a:t>44</a:t>
            </a:fld>
            <a:endParaRPr lang="pl-PL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41F0FF-47C6-4343-B86C-1F0750E2BCDD}" type="slidenum">
              <a:rPr lang="pl-PL" smtClean="0"/>
              <a:pPr>
                <a:defRPr/>
              </a:pPr>
              <a:t>45</a:t>
            </a:fld>
            <a:endParaRPr lang="pl-PL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795AB9-66C3-4A46-99BC-C828CE6AA788}" type="slidenum">
              <a:rPr lang="pl-PL" smtClean="0"/>
              <a:pPr>
                <a:defRPr/>
              </a:pPr>
              <a:t>46</a:t>
            </a:fld>
            <a:endParaRPr lang="pl-PL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94F014-75A3-4725-9CCE-EE68B8F65594}" type="slidenum">
              <a:rPr lang="pl-PL" smtClean="0"/>
              <a:pPr>
                <a:defRPr/>
              </a:pPr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9599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83F6A8-975B-4008-A37E-38CB49835F46}" type="slidenum">
              <a:rPr lang="pl-PL" smtClean="0"/>
              <a:pPr>
                <a:defRPr/>
              </a:pPr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382204-1C45-42E9-A127-D0E2CEDB9EEE}" type="slidenum">
              <a:rPr lang="pl-PL" smtClean="0"/>
              <a:pPr>
                <a:defRPr/>
              </a:pPr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2B0357-F245-40AE-A553-294542106539}" type="slidenum">
              <a:rPr lang="pl-PL" smtClean="0"/>
              <a:pPr>
                <a:defRPr/>
              </a:pPr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smtClean="0">
                <a:latin typeface="Arial" pitchFamily="34" charset="0"/>
              </a:rPr>
              <a:t>Ruch jednostki pomiarowej wykrywany przez układ detekcji optycznej bazujący </a:t>
            </a:r>
            <a:br>
              <a:rPr lang="pl-PL" smtClean="0">
                <a:latin typeface="Arial" pitchFamily="34" charset="0"/>
              </a:rPr>
            </a:br>
            <a:r>
              <a:rPr lang="pl-PL" smtClean="0">
                <a:latin typeface="Arial" pitchFamily="34" charset="0"/>
              </a:rPr>
              <a:t>na kole kodowym </a:t>
            </a:r>
            <a:r>
              <a:rPr lang="pl-PL" i="1" smtClean="0">
                <a:latin typeface="Arial" pitchFamily="34" charset="0"/>
              </a:rPr>
              <a:t>Gray’a</a:t>
            </a:r>
          </a:p>
          <a:p>
            <a:endParaRPr lang="pl-PL" smtClean="0">
              <a:latin typeface="Arial" pitchFamily="34" charset="0"/>
            </a:endParaRPr>
          </a:p>
        </p:txBody>
      </p:sp>
      <p:sp>
        <p:nvSpPr>
          <p:cNvPr id="6144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58157C-6C20-4BE7-9893-50CDB1F576D0}" type="slidenum">
              <a:rPr lang="pl-PL" smtClean="0"/>
              <a:pPr>
                <a:defRPr/>
              </a:pPr>
              <a:t>8</a:t>
            </a:fld>
            <a:endParaRPr lang="pl-P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smtClean="0">
                <a:latin typeface="Arial" pitchFamily="34" charset="0"/>
              </a:rPr>
              <a:t>Czujniki optyczne nie mogą być zakłócone przez magnesy neodymowe jak rozwiązania na kontraktronie. Czujniki optyczne wykrywają próbę ingerejci</a:t>
            </a:r>
          </a:p>
        </p:txBody>
      </p:sp>
      <p:sp>
        <p:nvSpPr>
          <p:cNvPr id="62468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F64956-1723-44D5-870C-1915A1003004}" type="slidenum">
              <a:rPr lang="pl-PL" smtClean="0"/>
              <a:pPr>
                <a:defRPr/>
              </a:pPr>
              <a:t>9</a:t>
            </a:fld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FFAD0-57B7-4E56-98C0-F6BAB2243EF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2950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DDD3A-9F56-4F5B-B1ED-E23156709C5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4393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51ACC-7342-44B2-8C26-CDE71D59A6B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9633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3951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3862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52C64-957D-49D6-8DBB-0997FE91723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7766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A3884-0831-40A7-A2AA-D65FF7D9048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0214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29A9-EA63-4CE3-9405-6ABBB776831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9133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12791-650C-46B7-93A3-B475EAC02AC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4691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31B86-EBD5-498C-BC0D-4EB5E0858DA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5001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A6623-1AF6-47C1-842E-892DBD55A62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3162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A476D-AD95-4912-958B-78F1C5FAB31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9068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0160C-8C38-4EFC-9DE0-37DE120D492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502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/>
            </a:lvl1pPr>
          </a:lstStyle>
          <a:p>
            <a:pPr>
              <a:defRPr/>
            </a:pPr>
            <a:fld id="{F85FC15D-5770-4B30-AE14-457AF6B10F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50.jpe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gazomierz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08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4076700"/>
            <a:ext cx="9144000" cy="7921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dirty="0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4076700"/>
            <a:ext cx="9144000" cy="720725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dirty="0"/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0" y="5157192"/>
            <a:ext cx="9144000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alpha val="45000"/>
                      </a:schemeClr>
                    </a:gs>
                    <a:gs pos="50000">
                      <a:schemeClr val="bg1"/>
                    </a:gs>
                    <a:gs pos="100000">
                      <a:schemeClr val="accent1">
                        <a:alpha val="45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8900">
              <a:defRPr>
                <a:solidFill>
                  <a:schemeClr val="tx1"/>
                </a:solidFill>
                <a:latin typeface="Arial" charset="0"/>
              </a:defRPr>
            </a:lvl1pPr>
            <a:lvl2pPr marL="1073150">
              <a:defRPr>
                <a:solidFill>
                  <a:schemeClr val="tx1"/>
                </a:solidFill>
                <a:latin typeface="Arial" charset="0"/>
              </a:defRPr>
            </a:lvl2pPr>
            <a:lvl3pPr marL="1252538">
              <a:defRPr>
                <a:solidFill>
                  <a:schemeClr val="tx1"/>
                </a:solidFill>
                <a:latin typeface="Arial" charset="0"/>
              </a:defRPr>
            </a:lvl3pPr>
            <a:lvl4pPr marL="1431925"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pl-PL" sz="3200" dirty="0" smtClean="0">
                <a:solidFill>
                  <a:srgbClr val="153F92"/>
                </a:solidFill>
              </a:rPr>
              <a:t>Smart </a:t>
            </a:r>
            <a:r>
              <a:rPr lang="pl-PL" sz="3200" dirty="0" err="1" smtClean="0">
                <a:solidFill>
                  <a:srgbClr val="153F92"/>
                </a:solidFill>
              </a:rPr>
              <a:t>Metering</a:t>
            </a:r>
            <a:r>
              <a:rPr lang="pl-PL" sz="3200" dirty="0" smtClean="0">
                <a:solidFill>
                  <a:srgbClr val="153F92"/>
                </a:solidFill>
              </a:rPr>
              <a:t> Development</a:t>
            </a:r>
          </a:p>
        </p:txBody>
      </p:sp>
      <p:pic>
        <p:nvPicPr>
          <p:cNvPr id="2054" name="Picture 6" descr="grupa_B_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60350"/>
            <a:ext cx="1223963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5364163" y="4292600"/>
            <a:ext cx="3492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pl-PL" dirty="0" smtClean="0">
                <a:solidFill>
                  <a:schemeClr val="bg1"/>
                </a:solidFill>
              </a:rPr>
              <a:t>Tczew, XI 2012 </a:t>
            </a:r>
            <a:r>
              <a:rPr lang="pl-PL" dirty="0">
                <a:solidFill>
                  <a:schemeClr val="bg1"/>
                </a:solidFill>
              </a:rPr>
              <a:t>r.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52C64-957D-49D6-8DBB-0997FE917239}" type="slidenum">
              <a:rPr lang="pl-PL" smtClean="0"/>
              <a:pPr>
                <a:defRPr/>
              </a:pPr>
              <a:t>1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/>
          <p:nvPr/>
        </p:nvSpPr>
        <p:spPr bwMode="auto">
          <a:xfrm>
            <a:off x="-972616" y="-243408"/>
            <a:ext cx="11665296" cy="7488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7" name="Tabela 76"/>
          <p:cNvGraphicFramePr>
            <a:graphicFrameLocks noGrp="1"/>
          </p:cNvGraphicFramePr>
          <p:nvPr/>
        </p:nvGraphicFramePr>
        <p:xfrm>
          <a:off x="0" y="857250"/>
          <a:ext cx="2143125" cy="578644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14375"/>
                <a:gridCol w="714375"/>
                <a:gridCol w="714375"/>
              </a:tblGrid>
              <a:tr h="642938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1</a:t>
                      </a:r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2</a:t>
                      </a:r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3</a:t>
                      </a:r>
                      <a:endParaRPr lang="pl-PL" sz="1800" dirty="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</a:tr>
            </a:tbl>
          </a:graphicData>
        </a:graphic>
      </p:graphicFrame>
      <p:sp>
        <p:nvSpPr>
          <p:cNvPr id="78" name="Schemat blokowy: łącznik 77"/>
          <p:cNvSpPr/>
          <p:nvPr/>
        </p:nvSpPr>
        <p:spPr>
          <a:xfrm>
            <a:off x="928688" y="42672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9" name="Schemat blokowy: łącznik 78"/>
          <p:cNvSpPr/>
          <p:nvPr/>
        </p:nvSpPr>
        <p:spPr>
          <a:xfrm>
            <a:off x="973138" y="361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0" name="Schemat blokowy: łącznik 79"/>
          <p:cNvSpPr/>
          <p:nvPr/>
        </p:nvSpPr>
        <p:spPr>
          <a:xfrm>
            <a:off x="258763" y="361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1" name="Schemat blokowy: łącznik 80"/>
          <p:cNvSpPr/>
          <p:nvPr/>
        </p:nvSpPr>
        <p:spPr>
          <a:xfrm>
            <a:off x="214313" y="29972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2" name="Schemat blokowy: łącznik 81"/>
          <p:cNvSpPr/>
          <p:nvPr/>
        </p:nvSpPr>
        <p:spPr>
          <a:xfrm>
            <a:off x="214313" y="234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3" name="Schemat blokowy: łącznik 82"/>
          <p:cNvSpPr/>
          <p:nvPr/>
        </p:nvSpPr>
        <p:spPr>
          <a:xfrm>
            <a:off x="214313" y="1700213"/>
            <a:ext cx="285750" cy="3143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4" name="Schemat blokowy: łącznik 83"/>
          <p:cNvSpPr/>
          <p:nvPr/>
        </p:nvSpPr>
        <p:spPr>
          <a:xfrm>
            <a:off x="928688" y="1700213"/>
            <a:ext cx="285750" cy="3143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5" name="Schemat blokowy: łącznik 84"/>
          <p:cNvSpPr/>
          <p:nvPr/>
        </p:nvSpPr>
        <p:spPr>
          <a:xfrm>
            <a:off x="1643063" y="1700213"/>
            <a:ext cx="285750" cy="3143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6" name="Schemat blokowy: łącznik 85"/>
          <p:cNvSpPr/>
          <p:nvPr/>
        </p:nvSpPr>
        <p:spPr>
          <a:xfrm>
            <a:off x="928688" y="613886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7" name="Schemat blokowy: łącznik 86"/>
          <p:cNvSpPr/>
          <p:nvPr/>
        </p:nvSpPr>
        <p:spPr>
          <a:xfrm>
            <a:off x="1643063" y="613886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8" name="Schemat blokowy: łącznik 87"/>
          <p:cNvSpPr/>
          <p:nvPr/>
        </p:nvSpPr>
        <p:spPr>
          <a:xfrm>
            <a:off x="1643063" y="234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9" name="Schemat blokowy: łącznik 88"/>
          <p:cNvSpPr/>
          <p:nvPr/>
        </p:nvSpPr>
        <p:spPr>
          <a:xfrm>
            <a:off x="1643063" y="551656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15416" name="Obraz 91" descr="kolo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414">
            <a:off x="2892425" y="1557338"/>
            <a:ext cx="5114925" cy="523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17" name="pole tekstowe 92"/>
          <p:cNvSpPr txBox="1">
            <a:spLocks noChangeArrowheads="1"/>
          </p:cNvSpPr>
          <p:nvPr/>
        </p:nvSpPr>
        <p:spPr bwMode="auto">
          <a:xfrm>
            <a:off x="3851275" y="5516563"/>
            <a:ext cx="36004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2500">
                <a:solidFill>
                  <a:srgbClr val="FF3300"/>
                </a:solidFill>
                <a:latin typeface="Arial Black" pitchFamily="34" charset="0"/>
              </a:rPr>
              <a:t>1            2            3</a:t>
            </a:r>
          </a:p>
        </p:txBody>
      </p:sp>
      <p:sp>
        <p:nvSpPr>
          <p:cNvPr id="15418" name="Text Box 6"/>
          <p:cNvSpPr txBox="1">
            <a:spLocks noChangeArrowheads="1"/>
          </p:cNvSpPr>
          <p:nvPr/>
        </p:nvSpPr>
        <p:spPr bwMode="auto">
          <a:xfrm>
            <a:off x="2411413" y="163513"/>
            <a:ext cx="4464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Gray </a:t>
            </a:r>
            <a:r>
              <a:rPr lang="pl-PL" sz="2400" i="1" dirty="0" err="1" smtClean="0">
                <a:solidFill>
                  <a:srgbClr val="003399"/>
                </a:solidFill>
                <a:latin typeface="Arial Black" pitchFamily="34" charset="0"/>
              </a:rPr>
              <a:t>code</a:t>
            </a:r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2400" i="1" dirty="0" err="1" smtClean="0">
                <a:solidFill>
                  <a:srgbClr val="003399"/>
                </a:solidFill>
                <a:latin typeface="Arial Black" pitchFamily="34" charset="0"/>
              </a:rPr>
              <a:t>wheel</a:t>
            </a:r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…</a:t>
            </a:r>
            <a:endParaRPr lang="en-US" sz="2400" baseline="30000" dirty="0">
              <a:solidFill>
                <a:srgbClr val="003399"/>
              </a:solidFill>
              <a:latin typeface="Arial Black" pitchFamily="34" charset="0"/>
            </a:endParaRPr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52C64-957D-49D6-8DBB-0997FE917239}" type="slidenum">
              <a:rPr lang="pl-PL" smtClean="0"/>
              <a:pPr>
                <a:defRPr/>
              </a:pPr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5911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/>
          <p:cNvSpPr/>
          <p:nvPr/>
        </p:nvSpPr>
        <p:spPr bwMode="auto">
          <a:xfrm>
            <a:off x="-972616" y="-243408"/>
            <a:ext cx="11665296" cy="7488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386" name="Obraz 91" descr="kolo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53651">
            <a:off x="2835275" y="1616075"/>
            <a:ext cx="5230813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7" name="Tabela 76"/>
          <p:cNvGraphicFramePr>
            <a:graphicFrameLocks noGrp="1"/>
          </p:cNvGraphicFramePr>
          <p:nvPr/>
        </p:nvGraphicFramePr>
        <p:xfrm>
          <a:off x="0" y="857250"/>
          <a:ext cx="2143125" cy="578644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14375"/>
                <a:gridCol w="714375"/>
                <a:gridCol w="714375"/>
              </a:tblGrid>
              <a:tr h="642938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1</a:t>
                      </a:r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2</a:t>
                      </a:r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3</a:t>
                      </a:r>
                      <a:endParaRPr lang="pl-PL" sz="1800" dirty="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</a:tr>
            </a:tbl>
          </a:graphicData>
        </a:graphic>
      </p:graphicFrame>
      <p:sp>
        <p:nvSpPr>
          <p:cNvPr id="78" name="Schemat blokowy: łącznik 77"/>
          <p:cNvSpPr/>
          <p:nvPr/>
        </p:nvSpPr>
        <p:spPr>
          <a:xfrm>
            <a:off x="928688" y="42672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1" name="Schemat blokowy: łącznik 80"/>
          <p:cNvSpPr/>
          <p:nvPr/>
        </p:nvSpPr>
        <p:spPr>
          <a:xfrm>
            <a:off x="214313" y="29972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2" name="Schemat blokowy: łącznik 81"/>
          <p:cNvSpPr/>
          <p:nvPr/>
        </p:nvSpPr>
        <p:spPr>
          <a:xfrm>
            <a:off x="214313" y="2349500"/>
            <a:ext cx="285750" cy="3143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3" name="Schemat blokowy: łącznik 82"/>
          <p:cNvSpPr/>
          <p:nvPr/>
        </p:nvSpPr>
        <p:spPr>
          <a:xfrm>
            <a:off x="214313" y="170021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4" name="Schemat blokowy: łącznik 83"/>
          <p:cNvSpPr/>
          <p:nvPr/>
        </p:nvSpPr>
        <p:spPr>
          <a:xfrm>
            <a:off x="928688" y="170021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5" name="Schemat blokowy: łącznik 84"/>
          <p:cNvSpPr/>
          <p:nvPr/>
        </p:nvSpPr>
        <p:spPr>
          <a:xfrm>
            <a:off x="1643063" y="170021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6" name="Schemat blokowy: łącznik 85"/>
          <p:cNvSpPr/>
          <p:nvPr/>
        </p:nvSpPr>
        <p:spPr>
          <a:xfrm>
            <a:off x="928688" y="613886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7" name="Schemat blokowy: łącznik 86"/>
          <p:cNvSpPr/>
          <p:nvPr/>
        </p:nvSpPr>
        <p:spPr>
          <a:xfrm>
            <a:off x="1643063" y="613886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8" name="Schemat blokowy: łącznik 87"/>
          <p:cNvSpPr/>
          <p:nvPr/>
        </p:nvSpPr>
        <p:spPr>
          <a:xfrm>
            <a:off x="1643063" y="2349500"/>
            <a:ext cx="285750" cy="3143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9" name="Schemat blokowy: łącznik 88"/>
          <p:cNvSpPr/>
          <p:nvPr/>
        </p:nvSpPr>
        <p:spPr>
          <a:xfrm>
            <a:off x="1643063" y="551656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6439" name="pole tekstowe 92"/>
          <p:cNvSpPr txBox="1">
            <a:spLocks noChangeArrowheads="1"/>
          </p:cNvSpPr>
          <p:nvPr/>
        </p:nvSpPr>
        <p:spPr bwMode="auto">
          <a:xfrm>
            <a:off x="3851275" y="5516563"/>
            <a:ext cx="36004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2500">
                <a:solidFill>
                  <a:srgbClr val="FF3300"/>
                </a:solidFill>
                <a:latin typeface="Arial Black" pitchFamily="34" charset="0"/>
              </a:rPr>
              <a:t>1            2            3</a:t>
            </a:r>
          </a:p>
        </p:txBody>
      </p:sp>
      <p:sp>
        <p:nvSpPr>
          <p:cNvPr id="17" name="Schemat blokowy: łącznik 16"/>
          <p:cNvSpPr/>
          <p:nvPr/>
        </p:nvSpPr>
        <p:spPr>
          <a:xfrm>
            <a:off x="973138" y="361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8" name="Schemat blokowy: łącznik 17"/>
          <p:cNvSpPr/>
          <p:nvPr/>
        </p:nvSpPr>
        <p:spPr>
          <a:xfrm>
            <a:off x="258763" y="361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6442" name="Text Box 6"/>
          <p:cNvSpPr txBox="1">
            <a:spLocks noChangeArrowheads="1"/>
          </p:cNvSpPr>
          <p:nvPr/>
        </p:nvSpPr>
        <p:spPr bwMode="auto">
          <a:xfrm>
            <a:off x="2411413" y="163513"/>
            <a:ext cx="4464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Gray </a:t>
            </a:r>
            <a:r>
              <a:rPr lang="pl-PL" sz="2400" i="1" dirty="0" err="1" smtClean="0">
                <a:solidFill>
                  <a:srgbClr val="003399"/>
                </a:solidFill>
                <a:latin typeface="Arial Black" pitchFamily="34" charset="0"/>
              </a:rPr>
              <a:t>code</a:t>
            </a:r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2400" i="1" dirty="0" err="1" smtClean="0">
                <a:solidFill>
                  <a:srgbClr val="003399"/>
                </a:solidFill>
                <a:latin typeface="Arial Black" pitchFamily="34" charset="0"/>
              </a:rPr>
              <a:t>wheel</a:t>
            </a:r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…</a:t>
            </a:r>
            <a:endParaRPr lang="en-US" sz="2400" baseline="30000" dirty="0">
              <a:solidFill>
                <a:srgbClr val="003399"/>
              </a:solidFill>
              <a:latin typeface="Arial Black" pitchFamily="34" charset="0"/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52C64-957D-49D6-8DBB-0997FE917239}" type="slidenum">
              <a:rPr lang="pl-PL" smtClean="0"/>
              <a:pPr>
                <a:defRPr/>
              </a:pPr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0814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/>
          <p:cNvSpPr/>
          <p:nvPr/>
        </p:nvSpPr>
        <p:spPr bwMode="auto">
          <a:xfrm>
            <a:off x="-972616" y="-243408"/>
            <a:ext cx="11665296" cy="7488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7" name="Tabela 76"/>
          <p:cNvGraphicFramePr>
            <a:graphicFrameLocks noGrp="1"/>
          </p:cNvGraphicFramePr>
          <p:nvPr/>
        </p:nvGraphicFramePr>
        <p:xfrm>
          <a:off x="0" y="857250"/>
          <a:ext cx="2143125" cy="578644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14375"/>
                <a:gridCol w="714375"/>
                <a:gridCol w="714375"/>
              </a:tblGrid>
              <a:tr h="642938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1</a:t>
                      </a:r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2</a:t>
                      </a:r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3</a:t>
                      </a:r>
                      <a:endParaRPr lang="pl-PL" sz="1800" dirty="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</a:tr>
            </a:tbl>
          </a:graphicData>
        </a:graphic>
      </p:graphicFrame>
      <p:sp>
        <p:nvSpPr>
          <p:cNvPr id="78" name="Schemat blokowy: łącznik 77"/>
          <p:cNvSpPr/>
          <p:nvPr/>
        </p:nvSpPr>
        <p:spPr>
          <a:xfrm>
            <a:off x="928688" y="42672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1" name="Schemat blokowy: łącznik 80"/>
          <p:cNvSpPr/>
          <p:nvPr/>
        </p:nvSpPr>
        <p:spPr>
          <a:xfrm>
            <a:off x="214313" y="2997200"/>
            <a:ext cx="285750" cy="3143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2" name="Schemat blokowy: łącznik 81"/>
          <p:cNvSpPr/>
          <p:nvPr/>
        </p:nvSpPr>
        <p:spPr>
          <a:xfrm>
            <a:off x="214313" y="234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3" name="Schemat blokowy: łącznik 82"/>
          <p:cNvSpPr/>
          <p:nvPr/>
        </p:nvSpPr>
        <p:spPr>
          <a:xfrm>
            <a:off x="214313" y="170021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4" name="Schemat blokowy: łącznik 83"/>
          <p:cNvSpPr/>
          <p:nvPr/>
        </p:nvSpPr>
        <p:spPr>
          <a:xfrm>
            <a:off x="928688" y="170021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5" name="Schemat blokowy: łącznik 84"/>
          <p:cNvSpPr/>
          <p:nvPr/>
        </p:nvSpPr>
        <p:spPr>
          <a:xfrm>
            <a:off x="1643063" y="170021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6" name="Schemat blokowy: łącznik 85"/>
          <p:cNvSpPr/>
          <p:nvPr/>
        </p:nvSpPr>
        <p:spPr>
          <a:xfrm>
            <a:off x="928688" y="613886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7" name="Schemat blokowy: łącznik 86"/>
          <p:cNvSpPr/>
          <p:nvPr/>
        </p:nvSpPr>
        <p:spPr>
          <a:xfrm>
            <a:off x="1643063" y="613886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8" name="Schemat blokowy: łącznik 87"/>
          <p:cNvSpPr/>
          <p:nvPr/>
        </p:nvSpPr>
        <p:spPr>
          <a:xfrm>
            <a:off x="1643063" y="234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9" name="Schemat blokowy: łącznik 88"/>
          <p:cNvSpPr/>
          <p:nvPr/>
        </p:nvSpPr>
        <p:spPr>
          <a:xfrm>
            <a:off x="1643063" y="551656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17462" name="Obraz 91" descr="kolo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085">
            <a:off x="2835275" y="1616075"/>
            <a:ext cx="5230813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63" name="pole tekstowe 92"/>
          <p:cNvSpPr txBox="1">
            <a:spLocks noChangeArrowheads="1"/>
          </p:cNvSpPr>
          <p:nvPr/>
        </p:nvSpPr>
        <p:spPr bwMode="auto">
          <a:xfrm>
            <a:off x="3851275" y="5516563"/>
            <a:ext cx="36004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2500">
                <a:solidFill>
                  <a:srgbClr val="FF3300"/>
                </a:solidFill>
                <a:latin typeface="Arial Black" pitchFamily="34" charset="0"/>
              </a:rPr>
              <a:t>1            2            3</a:t>
            </a:r>
          </a:p>
        </p:txBody>
      </p:sp>
      <p:sp>
        <p:nvSpPr>
          <p:cNvPr id="17" name="Schemat blokowy: łącznik 16"/>
          <p:cNvSpPr/>
          <p:nvPr/>
        </p:nvSpPr>
        <p:spPr>
          <a:xfrm>
            <a:off x="973138" y="361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8" name="Schemat blokowy: łącznik 17"/>
          <p:cNvSpPr/>
          <p:nvPr/>
        </p:nvSpPr>
        <p:spPr>
          <a:xfrm>
            <a:off x="258763" y="361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7466" name="Text Box 6"/>
          <p:cNvSpPr txBox="1">
            <a:spLocks noChangeArrowheads="1"/>
          </p:cNvSpPr>
          <p:nvPr/>
        </p:nvSpPr>
        <p:spPr bwMode="auto">
          <a:xfrm>
            <a:off x="2411413" y="163513"/>
            <a:ext cx="4464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Gray </a:t>
            </a:r>
            <a:r>
              <a:rPr lang="pl-PL" sz="2400" i="1" dirty="0" err="1" smtClean="0">
                <a:solidFill>
                  <a:srgbClr val="003399"/>
                </a:solidFill>
                <a:latin typeface="Arial Black" pitchFamily="34" charset="0"/>
              </a:rPr>
              <a:t>code</a:t>
            </a:r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2400" i="1" dirty="0" err="1" smtClean="0">
                <a:solidFill>
                  <a:srgbClr val="003399"/>
                </a:solidFill>
                <a:latin typeface="Arial Black" pitchFamily="34" charset="0"/>
              </a:rPr>
              <a:t>wheel</a:t>
            </a:r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…</a:t>
            </a:r>
            <a:endParaRPr lang="en-US" sz="2400" baseline="30000" dirty="0">
              <a:solidFill>
                <a:srgbClr val="003399"/>
              </a:solidFill>
              <a:latin typeface="Arial Black" pitchFamily="34" charset="0"/>
            </a:endParaRPr>
          </a:p>
        </p:txBody>
      </p:sp>
      <p:sp>
        <p:nvSpPr>
          <p:cNvPr id="19" name="Symbol zastępczy numeru slajd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52C64-957D-49D6-8DBB-0997FE917239}" type="slidenum">
              <a:rPr lang="pl-PL" smtClean="0"/>
              <a:pPr>
                <a:defRPr/>
              </a:pPr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4718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/>
          <p:nvPr/>
        </p:nvSpPr>
        <p:spPr bwMode="auto">
          <a:xfrm>
            <a:off x="-972616" y="-243408"/>
            <a:ext cx="11665296" cy="7488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8434" name="Obraz 91" descr="kolo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54752">
            <a:off x="2892425" y="1557338"/>
            <a:ext cx="5114925" cy="523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7" name="Tabela 76"/>
          <p:cNvGraphicFramePr>
            <a:graphicFrameLocks noGrp="1"/>
          </p:cNvGraphicFramePr>
          <p:nvPr/>
        </p:nvGraphicFramePr>
        <p:xfrm>
          <a:off x="0" y="857250"/>
          <a:ext cx="2143125" cy="578644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14375"/>
                <a:gridCol w="714375"/>
                <a:gridCol w="714375"/>
              </a:tblGrid>
              <a:tr h="642938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1</a:t>
                      </a:r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2</a:t>
                      </a:r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3</a:t>
                      </a:r>
                      <a:endParaRPr lang="pl-PL" sz="1800" dirty="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</a:tr>
            </a:tbl>
          </a:graphicData>
        </a:graphic>
      </p:graphicFrame>
      <p:sp>
        <p:nvSpPr>
          <p:cNvPr id="78" name="Schemat blokowy: łącznik 77"/>
          <p:cNvSpPr/>
          <p:nvPr/>
        </p:nvSpPr>
        <p:spPr>
          <a:xfrm>
            <a:off x="928688" y="42672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9" name="Schemat blokowy: łącznik 78"/>
          <p:cNvSpPr/>
          <p:nvPr/>
        </p:nvSpPr>
        <p:spPr>
          <a:xfrm>
            <a:off x="973138" y="3619500"/>
            <a:ext cx="285750" cy="3143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0" name="Schemat blokowy: łącznik 79"/>
          <p:cNvSpPr/>
          <p:nvPr/>
        </p:nvSpPr>
        <p:spPr>
          <a:xfrm>
            <a:off x="258763" y="3619500"/>
            <a:ext cx="285750" cy="3143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1" name="Schemat blokowy: łącznik 80"/>
          <p:cNvSpPr/>
          <p:nvPr/>
        </p:nvSpPr>
        <p:spPr>
          <a:xfrm>
            <a:off x="214313" y="29972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2" name="Schemat blokowy: łącznik 81"/>
          <p:cNvSpPr/>
          <p:nvPr/>
        </p:nvSpPr>
        <p:spPr>
          <a:xfrm>
            <a:off x="214313" y="234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3" name="Schemat blokowy: łącznik 82"/>
          <p:cNvSpPr/>
          <p:nvPr/>
        </p:nvSpPr>
        <p:spPr>
          <a:xfrm>
            <a:off x="214313" y="170021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4" name="Schemat blokowy: łącznik 83"/>
          <p:cNvSpPr/>
          <p:nvPr/>
        </p:nvSpPr>
        <p:spPr>
          <a:xfrm>
            <a:off x="928688" y="170021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5" name="Schemat blokowy: łącznik 84"/>
          <p:cNvSpPr/>
          <p:nvPr/>
        </p:nvSpPr>
        <p:spPr>
          <a:xfrm>
            <a:off x="1643063" y="170021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6" name="Schemat blokowy: łącznik 85"/>
          <p:cNvSpPr/>
          <p:nvPr/>
        </p:nvSpPr>
        <p:spPr>
          <a:xfrm>
            <a:off x="928688" y="613886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7" name="Schemat blokowy: łącznik 86"/>
          <p:cNvSpPr/>
          <p:nvPr/>
        </p:nvSpPr>
        <p:spPr>
          <a:xfrm>
            <a:off x="1643063" y="613886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8" name="Schemat blokowy: łącznik 87"/>
          <p:cNvSpPr/>
          <p:nvPr/>
        </p:nvSpPr>
        <p:spPr>
          <a:xfrm>
            <a:off x="1643063" y="234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9" name="Schemat blokowy: łącznik 88"/>
          <p:cNvSpPr/>
          <p:nvPr/>
        </p:nvSpPr>
        <p:spPr>
          <a:xfrm>
            <a:off x="1643063" y="551656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8489" name="pole tekstowe 92"/>
          <p:cNvSpPr txBox="1">
            <a:spLocks noChangeArrowheads="1"/>
          </p:cNvSpPr>
          <p:nvPr/>
        </p:nvSpPr>
        <p:spPr bwMode="auto">
          <a:xfrm>
            <a:off x="3851275" y="5516563"/>
            <a:ext cx="36004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2500">
                <a:solidFill>
                  <a:srgbClr val="FF3300"/>
                </a:solidFill>
                <a:latin typeface="Arial Black" pitchFamily="34" charset="0"/>
              </a:rPr>
              <a:t>1            2            3</a:t>
            </a:r>
          </a:p>
        </p:txBody>
      </p:sp>
      <p:sp>
        <p:nvSpPr>
          <p:cNvPr id="18490" name="Text Box 6"/>
          <p:cNvSpPr txBox="1">
            <a:spLocks noChangeArrowheads="1"/>
          </p:cNvSpPr>
          <p:nvPr/>
        </p:nvSpPr>
        <p:spPr bwMode="auto">
          <a:xfrm>
            <a:off x="2411413" y="163513"/>
            <a:ext cx="4464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Gray </a:t>
            </a:r>
            <a:r>
              <a:rPr lang="pl-PL" sz="2400" i="1" dirty="0" err="1" smtClean="0">
                <a:solidFill>
                  <a:srgbClr val="003399"/>
                </a:solidFill>
                <a:latin typeface="Arial Black" pitchFamily="34" charset="0"/>
              </a:rPr>
              <a:t>code</a:t>
            </a:r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2400" i="1" dirty="0" err="1" smtClean="0">
                <a:solidFill>
                  <a:srgbClr val="003399"/>
                </a:solidFill>
                <a:latin typeface="Arial Black" pitchFamily="34" charset="0"/>
              </a:rPr>
              <a:t>wheel</a:t>
            </a:r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…</a:t>
            </a:r>
            <a:endParaRPr lang="en-US" sz="2400" baseline="30000" dirty="0">
              <a:solidFill>
                <a:srgbClr val="003399"/>
              </a:solidFill>
              <a:latin typeface="Arial Black" pitchFamily="34" charset="0"/>
            </a:endParaRPr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52C64-957D-49D6-8DBB-0997FE917239}" type="slidenum">
              <a:rPr lang="pl-PL" smtClean="0"/>
              <a:pPr>
                <a:defRPr/>
              </a:pPr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5947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/>
          <p:nvPr/>
        </p:nvSpPr>
        <p:spPr bwMode="auto">
          <a:xfrm>
            <a:off x="-972616" y="-243408"/>
            <a:ext cx="11665296" cy="7488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7" name="Tabela 76"/>
          <p:cNvGraphicFramePr>
            <a:graphicFrameLocks noGrp="1"/>
          </p:cNvGraphicFramePr>
          <p:nvPr/>
        </p:nvGraphicFramePr>
        <p:xfrm>
          <a:off x="0" y="857250"/>
          <a:ext cx="2143125" cy="578644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14375"/>
                <a:gridCol w="714375"/>
                <a:gridCol w="714375"/>
              </a:tblGrid>
              <a:tr h="642938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1</a:t>
                      </a:r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2</a:t>
                      </a:r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3</a:t>
                      </a:r>
                      <a:endParaRPr lang="pl-PL" sz="1800" dirty="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</a:tr>
            </a:tbl>
          </a:graphicData>
        </a:graphic>
      </p:graphicFrame>
      <p:sp>
        <p:nvSpPr>
          <p:cNvPr id="78" name="Schemat blokowy: łącznik 77"/>
          <p:cNvSpPr/>
          <p:nvPr/>
        </p:nvSpPr>
        <p:spPr>
          <a:xfrm>
            <a:off x="928688" y="4267200"/>
            <a:ext cx="285750" cy="3143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9" name="Schemat blokowy: łącznik 78"/>
          <p:cNvSpPr/>
          <p:nvPr/>
        </p:nvSpPr>
        <p:spPr>
          <a:xfrm>
            <a:off x="973138" y="361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0" name="Schemat blokowy: łącznik 79"/>
          <p:cNvSpPr/>
          <p:nvPr/>
        </p:nvSpPr>
        <p:spPr>
          <a:xfrm>
            <a:off x="258763" y="361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1" name="Schemat blokowy: łącznik 80"/>
          <p:cNvSpPr/>
          <p:nvPr/>
        </p:nvSpPr>
        <p:spPr>
          <a:xfrm>
            <a:off x="214313" y="29972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2" name="Schemat blokowy: łącznik 81"/>
          <p:cNvSpPr/>
          <p:nvPr/>
        </p:nvSpPr>
        <p:spPr>
          <a:xfrm>
            <a:off x="214313" y="234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3" name="Schemat blokowy: łącznik 82"/>
          <p:cNvSpPr/>
          <p:nvPr/>
        </p:nvSpPr>
        <p:spPr>
          <a:xfrm>
            <a:off x="214313" y="170021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4" name="Schemat blokowy: łącznik 83"/>
          <p:cNvSpPr/>
          <p:nvPr/>
        </p:nvSpPr>
        <p:spPr>
          <a:xfrm>
            <a:off x="928688" y="170021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5" name="Schemat blokowy: łącznik 84"/>
          <p:cNvSpPr/>
          <p:nvPr/>
        </p:nvSpPr>
        <p:spPr>
          <a:xfrm>
            <a:off x="1643063" y="170021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6" name="Schemat blokowy: łącznik 85"/>
          <p:cNvSpPr/>
          <p:nvPr/>
        </p:nvSpPr>
        <p:spPr>
          <a:xfrm>
            <a:off x="928688" y="613886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7" name="Schemat blokowy: łącznik 86"/>
          <p:cNvSpPr/>
          <p:nvPr/>
        </p:nvSpPr>
        <p:spPr>
          <a:xfrm>
            <a:off x="1643063" y="613886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8" name="Schemat blokowy: łącznik 87"/>
          <p:cNvSpPr/>
          <p:nvPr/>
        </p:nvSpPr>
        <p:spPr>
          <a:xfrm>
            <a:off x="1643063" y="234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9" name="Schemat blokowy: łącznik 88"/>
          <p:cNvSpPr/>
          <p:nvPr/>
        </p:nvSpPr>
        <p:spPr>
          <a:xfrm>
            <a:off x="1643063" y="551656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19512" name="Obraz 91" descr="kolo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1557338"/>
            <a:ext cx="5114925" cy="523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13" name="pole tekstowe 92"/>
          <p:cNvSpPr txBox="1">
            <a:spLocks noChangeArrowheads="1"/>
          </p:cNvSpPr>
          <p:nvPr/>
        </p:nvSpPr>
        <p:spPr bwMode="auto">
          <a:xfrm>
            <a:off x="3851275" y="5516563"/>
            <a:ext cx="36004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2500">
                <a:solidFill>
                  <a:srgbClr val="FF3300"/>
                </a:solidFill>
                <a:latin typeface="Arial Black" pitchFamily="34" charset="0"/>
              </a:rPr>
              <a:t>1            2            3</a:t>
            </a:r>
          </a:p>
        </p:txBody>
      </p:sp>
      <p:sp>
        <p:nvSpPr>
          <p:cNvPr id="19514" name="Text Box 6"/>
          <p:cNvSpPr txBox="1">
            <a:spLocks noChangeArrowheads="1"/>
          </p:cNvSpPr>
          <p:nvPr/>
        </p:nvSpPr>
        <p:spPr bwMode="auto">
          <a:xfrm>
            <a:off x="2411413" y="163513"/>
            <a:ext cx="4464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Gray </a:t>
            </a:r>
            <a:r>
              <a:rPr lang="pl-PL" sz="2400" i="1" dirty="0" err="1" smtClean="0">
                <a:solidFill>
                  <a:srgbClr val="003399"/>
                </a:solidFill>
                <a:latin typeface="Arial Black" pitchFamily="34" charset="0"/>
              </a:rPr>
              <a:t>code</a:t>
            </a:r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2400" i="1" dirty="0" err="1" smtClean="0">
                <a:solidFill>
                  <a:srgbClr val="003399"/>
                </a:solidFill>
                <a:latin typeface="Arial Black" pitchFamily="34" charset="0"/>
              </a:rPr>
              <a:t>wheel</a:t>
            </a:r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…</a:t>
            </a:r>
            <a:endParaRPr lang="en-US" sz="2400" baseline="30000" dirty="0">
              <a:solidFill>
                <a:srgbClr val="003399"/>
              </a:solidFill>
              <a:latin typeface="Arial Black" pitchFamily="34" charset="0"/>
            </a:endParaRPr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52C64-957D-49D6-8DBB-0997FE917239}" type="slidenum">
              <a:rPr lang="pl-PL" smtClean="0"/>
              <a:pPr>
                <a:defRPr/>
              </a:pPr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4528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/>
          <p:nvPr/>
        </p:nvSpPr>
        <p:spPr bwMode="auto">
          <a:xfrm>
            <a:off x="-972616" y="-243408"/>
            <a:ext cx="11665296" cy="7488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482" name="Obraz 91" descr="kolo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51393">
            <a:off x="2835275" y="1616075"/>
            <a:ext cx="5230813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7" name="Tabela 76"/>
          <p:cNvGraphicFramePr>
            <a:graphicFrameLocks noGrp="1"/>
          </p:cNvGraphicFramePr>
          <p:nvPr/>
        </p:nvGraphicFramePr>
        <p:xfrm>
          <a:off x="0" y="857250"/>
          <a:ext cx="2143125" cy="578644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14375"/>
                <a:gridCol w="714375"/>
                <a:gridCol w="714375"/>
              </a:tblGrid>
              <a:tr h="642938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1</a:t>
                      </a:r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2</a:t>
                      </a:r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3</a:t>
                      </a:r>
                      <a:endParaRPr lang="pl-PL" sz="1800" dirty="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</a:tr>
            </a:tbl>
          </a:graphicData>
        </a:graphic>
      </p:graphicFrame>
      <p:sp>
        <p:nvSpPr>
          <p:cNvPr id="79" name="Schemat blokowy: łącznik 78"/>
          <p:cNvSpPr/>
          <p:nvPr/>
        </p:nvSpPr>
        <p:spPr>
          <a:xfrm>
            <a:off x="973138" y="361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0" name="Schemat blokowy: łącznik 79"/>
          <p:cNvSpPr/>
          <p:nvPr/>
        </p:nvSpPr>
        <p:spPr>
          <a:xfrm>
            <a:off x="258763" y="361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1" name="Schemat blokowy: łącznik 80"/>
          <p:cNvSpPr/>
          <p:nvPr/>
        </p:nvSpPr>
        <p:spPr>
          <a:xfrm>
            <a:off x="214313" y="29972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2" name="Schemat blokowy: łącznik 81"/>
          <p:cNvSpPr/>
          <p:nvPr/>
        </p:nvSpPr>
        <p:spPr>
          <a:xfrm>
            <a:off x="214313" y="234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3" name="Schemat blokowy: łącznik 82"/>
          <p:cNvSpPr/>
          <p:nvPr/>
        </p:nvSpPr>
        <p:spPr>
          <a:xfrm>
            <a:off x="214313" y="170021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4" name="Schemat blokowy: łącznik 83"/>
          <p:cNvSpPr/>
          <p:nvPr/>
        </p:nvSpPr>
        <p:spPr>
          <a:xfrm>
            <a:off x="928688" y="170021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5" name="Schemat blokowy: łącznik 84"/>
          <p:cNvSpPr/>
          <p:nvPr/>
        </p:nvSpPr>
        <p:spPr>
          <a:xfrm>
            <a:off x="1643063" y="170021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6" name="Schemat blokowy: łącznik 85"/>
          <p:cNvSpPr/>
          <p:nvPr/>
        </p:nvSpPr>
        <p:spPr>
          <a:xfrm>
            <a:off x="928688" y="613886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7" name="Schemat blokowy: łącznik 86"/>
          <p:cNvSpPr/>
          <p:nvPr/>
        </p:nvSpPr>
        <p:spPr>
          <a:xfrm>
            <a:off x="1643063" y="613886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8" name="Schemat blokowy: łącznik 87"/>
          <p:cNvSpPr/>
          <p:nvPr/>
        </p:nvSpPr>
        <p:spPr>
          <a:xfrm>
            <a:off x="1643063" y="234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9" name="Schemat blokowy: łącznik 88"/>
          <p:cNvSpPr/>
          <p:nvPr/>
        </p:nvSpPr>
        <p:spPr>
          <a:xfrm>
            <a:off x="1643063" y="551656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0536" name="pole tekstowe 92"/>
          <p:cNvSpPr txBox="1">
            <a:spLocks noChangeArrowheads="1"/>
          </p:cNvSpPr>
          <p:nvPr/>
        </p:nvSpPr>
        <p:spPr bwMode="auto">
          <a:xfrm>
            <a:off x="3851275" y="5516563"/>
            <a:ext cx="36004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2500">
                <a:solidFill>
                  <a:srgbClr val="FF3300"/>
                </a:solidFill>
                <a:latin typeface="Arial Black" pitchFamily="34" charset="0"/>
              </a:rPr>
              <a:t>1            2            3</a:t>
            </a:r>
          </a:p>
        </p:txBody>
      </p:sp>
      <p:sp>
        <p:nvSpPr>
          <p:cNvPr id="17" name="Schemat blokowy: łącznik 16"/>
          <p:cNvSpPr/>
          <p:nvPr/>
        </p:nvSpPr>
        <p:spPr>
          <a:xfrm>
            <a:off x="928688" y="42672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0538" name="Text Box 6"/>
          <p:cNvSpPr txBox="1">
            <a:spLocks noChangeArrowheads="1"/>
          </p:cNvSpPr>
          <p:nvPr/>
        </p:nvSpPr>
        <p:spPr bwMode="auto">
          <a:xfrm>
            <a:off x="2411413" y="163513"/>
            <a:ext cx="4464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Gray </a:t>
            </a:r>
            <a:r>
              <a:rPr lang="pl-PL" sz="2400" i="1" dirty="0" err="1" smtClean="0">
                <a:solidFill>
                  <a:srgbClr val="003399"/>
                </a:solidFill>
                <a:latin typeface="Arial Black" pitchFamily="34" charset="0"/>
              </a:rPr>
              <a:t>code</a:t>
            </a:r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2400" i="1" dirty="0" err="1" smtClean="0">
                <a:solidFill>
                  <a:srgbClr val="003399"/>
                </a:solidFill>
                <a:latin typeface="Arial Black" pitchFamily="34" charset="0"/>
              </a:rPr>
              <a:t>wheel</a:t>
            </a:r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…</a:t>
            </a:r>
            <a:endParaRPr lang="en-US" sz="2400" baseline="30000" dirty="0">
              <a:solidFill>
                <a:srgbClr val="003399"/>
              </a:solidFill>
              <a:latin typeface="Arial Black" pitchFamily="34" charset="0"/>
            </a:endParaRPr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52C64-957D-49D6-8DBB-0997FE917239}" type="slidenum">
              <a:rPr lang="pl-PL" smtClean="0"/>
              <a:pPr>
                <a:defRPr/>
              </a:pPr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37710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/>
          <p:nvPr/>
        </p:nvSpPr>
        <p:spPr bwMode="auto">
          <a:xfrm>
            <a:off x="-972616" y="-243408"/>
            <a:ext cx="11665296" cy="7488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1506" name="Obraz 91" descr="kolo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755">
            <a:off x="2835275" y="1616075"/>
            <a:ext cx="5230813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7" name="Tabela 76"/>
          <p:cNvGraphicFramePr>
            <a:graphicFrameLocks noGrp="1"/>
          </p:cNvGraphicFramePr>
          <p:nvPr/>
        </p:nvGraphicFramePr>
        <p:xfrm>
          <a:off x="0" y="857250"/>
          <a:ext cx="2143125" cy="578644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14375"/>
                <a:gridCol w="714375"/>
                <a:gridCol w="714375"/>
              </a:tblGrid>
              <a:tr h="642938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1</a:t>
                      </a:r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2</a:t>
                      </a:r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3</a:t>
                      </a:r>
                      <a:endParaRPr lang="pl-PL" sz="1800" dirty="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</a:tr>
            </a:tbl>
          </a:graphicData>
        </a:graphic>
      </p:graphicFrame>
      <p:sp>
        <p:nvSpPr>
          <p:cNvPr id="78" name="Schemat blokowy: łącznik 77"/>
          <p:cNvSpPr/>
          <p:nvPr/>
        </p:nvSpPr>
        <p:spPr>
          <a:xfrm>
            <a:off x="928688" y="42672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9" name="Schemat blokowy: łącznik 78"/>
          <p:cNvSpPr/>
          <p:nvPr/>
        </p:nvSpPr>
        <p:spPr>
          <a:xfrm>
            <a:off x="973138" y="361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0" name="Schemat blokowy: łącznik 79"/>
          <p:cNvSpPr/>
          <p:nvPr/>
        </p:nvSpPr>
        <p:spPr>
          <a:xfrm>
            <a:off x="258763" y="361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1" name="Schemat blokowy: łącznik 80"/>
          <p:cNvSpPr/>
          <p:nvPr/>
        </p:nvSpPr>
        <p:spPr>
          <a:xfrm>
            <a:off x="214313" y="29972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2" name="Schemat blokowy: łącznik 81"/>
          <p:cNvSpPr/>
          <p:nvPr/>
        </p:nvSpPr>
        <p:spPr>
          <a:xfrm>
            <a:off x="214313" y="234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3" name="Schemat blokowy: łącznik 82"/>
          <p:cNvSpPr/>
          <p:nvPr/>
        </p:nvSpPr>
        <p:spPr>
          <a:xfrm>
            <a:off x="214313" y="170021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4" name="Schemat blokowy: łącznik 83"/>
          <p:cNvSpPr/>
          <p:nvPr/>
        </p:nvSpPr>
        <p:spPr>
          <a:xfrm>
            <a:off x="928688" y="170021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5" name="Schemat blokowy: łącznik 84"/>
          <p:cNvSpPr/>
          <p:nvPr/>
        </p:nvSpPr>
        <p:spPr>
          <a:xfrm>
            <a:off x="1643063" y="170021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6" name="Schemat blokowy: łącznik 85"/>
          <p:cNvSpPr/>
          <p:nvPr/>
        </p:nvSpPr>
        <p:spPr>
          <a:xfrm>
            <a:off x="928688" y="613886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87" name="Schemat blokowy: łącznik 86"/>
          <p:cNvSpPr/>
          <p:nvPr/>
        </p:nvSpPr>
        <p:spPr>
          <a:xfrm>
            <a:off x="1643063" y="613886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88" name="Schemat blokowy: łącznik 87"/>
          <p:cNvSpPr/>
          <p:nvPr/>
        </p:nvSpPr>
        <p:spPr>
          <a:xfrm>
            <a:off x="1643063" y="234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9" name="Schemat blokowy: łącznik 88"/>
          <p:cNvSpPr/>
          <p:nvPr/>
        </p:nvSpPr>
        <p:spPr>
          <a:xfrm>
            <a:off x="1643063" y="5516563"/>
            <a:ext cx="285750" cy="3143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1561" name="pole tekstowe 92"/>
          <p:cNvSpPr txBox="1">
            <a:spLocks noChangeArrowheads="1"/>
          </p:cNvSpPr>
          <p:nvPr/>
        </p:nvSpPr>
        <p:spPr bwMode="auto">
          <a:xfrm>
            <a:off x="3851275" y="5516563"/>
            <a:ext cx="36004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2500">
                <a:solidFill>
                  <a:srgbClr val="FF3300"/>
                </a:solidFill>
                <a:latin typeface="Arial Black" pitchFamily="34" charset="0"/>
              </a:rPr>
              <a:t>1            2            3</a:t>
            </a:r>
          </a:p>
        </p:txBody>
      </p:sp>
      <p:sp>
        <p:nvSpPr>
          <p:cNvPr id="21562" name="Text Box 6"/>
          <p:cNvSpPr txBox="1">
            <a:spLocks noChangeArrowheads="1"/>
          </p:cNvSpPr>
          <p:nvPr/>
        </p:nvSpPr>
        <p:spPr bwMode="auto">
          <a:xfrm>
            <a:off x="2411413" y="163513"/>
            <a:ext cx="4464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Gray </a:t>
            </a:r>
            <a:r>
              <a:rPr lang="pl-PL" sz="2400" i="1" dirty="0" err="1" smtClean="0">
                <a:solidFill>
                  <a:srgbClr val="003399"/>
                </a:solidFill>
                <a:latin typeface="Arial Black" pitchFamily="34" charset="0"/>
              </a:rPr>
              <a:t>code</a:t>
            </a:r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2400" i="1" dirty="0" err="1" smtClean="0">
                <a:solidFill>
                  <a:srgbClr val="003399"/>
                </a:solidFill>
                <a:latin typeface="Arial Black" pitchFamily="34" charset="0"/>
              </a:rPr>
              <a:t>wheel</a:t>
            </a:r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…</a:t>
            </a:r>
            <a:endParaRPr lang="en-US" sz="2400" baseline="30000" dirty="0">
              <a:solidFill>
                <a:srgbClr val="003399"/>
              </a:solidFill>
              <a:latin typeface="Arial Black" pitchFamily="34" charset="0"/>
            </a:endParaRPr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52C64-957D-49D6-8DBB-0997FE917239}" type="slidenum">
              <a:rPr lang="pl-PL" smtClean="0"/>
              <a:pPr>
                <a:defRPr/>
              </a:pPr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2863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/>
          <p:cNvSpPr/>
          <p:nvPr/>
        </p:nvSpPr>
        <p:spPr bwMode="auto">
          <a:xfrm>
            <a:off x="-972616" y="-243408"/>
            <a:ext cx="11665296" cy="7488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2530" name="Obraz 91" descr="kolo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80069">
            <a:off x="2892425" y="1557338"/>
            <a:ext cx="5114925" cy="523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7" name="Tabela 76"/>
          <p:cNvGraphicFramePr>
            <a:graphicFrameLocks noGrp="1"/>
          </p:cNvGraphicFramePr>
          <p:nvPr/>
        </p:nvGraphicFramePr>
        <p:xfrm>
          <a:off x="0" y="857250"/>
          <a:ext cx="2143125" cy="578644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14375"/>
                <a:gridCol w="714375"/>
                <a:gridCol w="714375"/>
              </a:tblGrid>
              <a:tr h="642938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1</a:t>
                      </a:r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2</a:t>
                      </a:r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3</a:t>
                      </a:r>
                      <a:endParaRPr lang="pl-PL" sz="1800" dirty="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</a:tr>
              <a:tr h="642938"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/>
                    </a:p>
                  </a:txBody>
                  <a:tcPr marL="91441" marR="91441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marL="91441" marR="91441" anchor="ctr"/>
                </a:tc>
              </a:tr>
            </a:tbl>
          </a:graphicData>
        </a:graphic>
      </p:graphicFrame>
      <p:sp>
        <p:nvSpPr>
          <p:cNvPr id="81" name="Schemat blokowy: łącznik 80"/>
          <p:cNvSpPr/>
          <p:nvPr/>
        </p:nvSpPr>
        <p:spPr>
          <a:xfrm>
            <a:off x="214313" y="29972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2" name="Schemat blokowy: łącznik 81"/>
          <p:cNvSpPr/>
          <p:nvPr/>
        </p:nvSpPr>
        <p:spPr>
          <a:xfrm>
            <a:off x="214313" y="234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3" name="Schemat blokowy: łącznik 82"/>
          <p:cNvSpPr/>
          <p:nvPr/>
        </p:nvSpPr>
        <p:spPr>
          <a:xfrm>
            <a:off x="214313" y="170021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4" name="Schemat blokowy: łącznik 83"/>
          <p:cNvSpPr/>
          <p:nvPr/>
        </p:nvSpPr>
        <p:spPr>
          <a:xfrm>
            <a:off x="928688" y="170021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5" name="Schemat blokowy: łącznik 84"/>
          <p:cNvSpPr/>
          <p:nvPr/>
        </p:nvSpPr>
        <p:spPr>
          <a:xfrm>
            <a:off x="1643063" y="170021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6" name="Schemat blokowy: łącznik 85"/>
          <p:cNvSpPr/>
          <p:nvPr/>
        </p:nvSpPr>
        <p:spPr>
          <a:xfrm>
            <a:off x="928688" y="6138863"/>
            <a:ext cx="285750" cy="3143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7" name="Schemat blokowy: łącznik 86"/>
          <p:cNvSpPr/>
          <p:nvPr/>
        </p:nvSpPr>
        <p:spPr>
          <a:xfrm>
            <a:off x="1643063" y="6138863"/>
            <a:ext cx="285750" cy="314325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8" name="Schemat blokowy: łącznik 87"/>
          <p:cNvSpPr/>
          <p:nvPr/>
        </p:nvSpPr>
        <p:spPr>
          <a:xfrm>
            <a:off x="1643063" y="234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9" name="Schemat blokowy: łącznik 88"/>
          <p:cNvSpPr/>
          <p:nvPr/>
        </p:nvSpPr>
        <p:spPr>
          <a:xfrm>
            <a:off x="1643063" y="5516563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2582" name="pole tekstowe 92"/>
          <p:cNvSpPr txBox="1">
            <a:spLocks noChangeArrowheads="1"/>
          </p:cNvSpPr>
          <p:nvPr/>
        </p:nvSpPr>
        <p:spPr bwMode="auto">
          <a:xfrm>
            <a:off x="3851275" y="5516563"/>
            <a:ext cx="36004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2500">
                <a:solidFill>
                  <a:srgbClr val="FF3300"/>
                </a:solidFill>
                <a:latin typeface="Arial Black" pitchFamily="34" charset="0"/>
              </a:rPr>
              <a:t>1            2            3</a:t>
            </a:r>
          </a:p>
        </p:txBody>
      </p:sp>
      <p:sp>
        <p:nvSpPr>
          <p:cNvPr id="17" name="Schemat blokowy: łącznik 16"/>
          <p:cNvSpPr/>
          <p:nvPr/>
        </p:nvSpPr>
        <p:spPr>
          <a:xfrm>
            <a:off x="928688" y="42672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8" name="Schemat blokowy: łącznik 17"/>
          <p:cNvSpPr/>
          <p:nvPr/>
        </p:nvSpPr>
        <p:spPr>
          <a:xfrm>
            <a:off x="973138" y="361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9" name="Schemat blokowy: łącznik 18"/>
          <p:cNvSpPr/>
          <p:nvPr/>
        </p:nvSpPr>
        <p:spPr>
          <a:xfrm>
            <a:off x="258763" y="3619500"/>
            <a:ext cx="285750" cy="314325"/>
          </a:xfrm>
          <a:prstGeom prst="flowChartConnector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2586" name="Text Box 6"/>
          <p:cNvSpPr txBox="1">
            <a:spLocks noChangeArrowheads="1"/>
          </p:cNvSpPr>
          <p:nvPr/>
        </p:nvSpPr>
        <p:spPr bwMode="auto">
          <a:xfrm>
            <a:off x="2411413" y="163513"/>
            <a:ext cx="4464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Gray </a:t>
            </a:r>
            <a:r>
              <a:rPr lang="pl-PL" sz="2400" i="1" dirty="0" err="1" smtClean="0">
                <a:solidFill>
                  <a:srgbClr val="003399"/>
                </a:solidFill>
                <a:latin typeface="Arial Black" pitchFamily="34" charset="0"/>
              </a:rPr>
              <a:t>code</a:t>
            </a:r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2400" i="1" dirty="0" err="1" smtClean="0">
                <a:solidFill>
                  <a:srgbClr val="003399"/>
                </a:solidFill>
                <a:latin typeface="Arial Black" pitchFamily="34" charset="0"/>
              </a:rPr>
              <a:t>wheel</a:t>
            </a:r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…</a:t>
            </a:r>
            <a:endParaRPr lang="en-US" sz="2400" baseline="30000" dirty="0">
              <a:solidFill>
                <a:srgbClr val="003399"/>
              </a:solidFill>
              <a:latin typeface="Arial Black" pitchFamily="34" charset="0"/>
            </a:endParaRPr>
          </a:p>
        </p:txBody>
      </p:sp>
      <p:sp>
        <p:nvSpPr>
          <p:cNvPr id="20" name="Symbol zastępczy numeru slajdu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52C64-957D-49D6-8DBB-0997FE917239}" type="slidenum">
              <a:rPr lang="pl-PL" smtClean="0"/>
              <a:pPr>
                <a:defRPr/>
              </a:pPr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7026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52C64-957D-49D6-8DBB-0997FE917239}" type="slidenum">
              <a:rPr lang="pl-PL" smtClean="0"/>
              <a:pPr>
                <a:defRPr/>
              </a:pPr>
              <a:t>18</a:t>
            </a:fld>
            <a:endParaRPr lang="pl-PL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979712" y="548680"/>
            <a:ext cx="4464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New </a:t>
            </a:r>
            <a:r>
              <a:rPr lang="pl-PL" sz="2400" dirty="0" err="1" smtClean="0">
                <a:solidFill>
                  <a:srgbClr val="003399"/>
                </a:solidFill>
                <a:latin typeface="Arial Black" pitchFamily="34" charset="0"/>
              </a:rPr>
              <a:t>Cable</a:t>
            </a:r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 Transfer </a:t>
            </a:r>
            <a:endParaRPr lang="en-US" sz="2400" baseline="30000" dirty="0">
              <a:solidFill>
                <a:srgbClr val="003399"/>
              </a:solidFill>
              <a:latin typeface="Arial Black" pitchFamily="34" charset="0"/>
            </a:endParaRPr>
          </a:p>
        </p:txBody>
      </p:sp>
      <p:pic>
        <p:nvPicPr>
          <p:cNvPr id="8193" name="Picture 1" descr="C:\Users\koziol\Dropbox\003_Prezentacje\Netbeheer\FINAL\220SLIMN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412776"/>
            <a:ext cx="6264696" cy="3705350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179512" y="5517232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b="0" dirty="0" smtClean="0">
                <a:solidFill>
                  <a:srgbClr val="153F92"/>
                </a:solidFill>
              </a:rPr>
              <a:t> </a:t>
            </a:r>
            <a:r>
              <a:rPr lang="en-US" b="0" dirty="0" smtClean="0">
                <a:solidFill>
                  <a:srgbClr val="153F92"/>
                </a:solidFill>
              </a:rPr>
              <a:t>The seals are capable of remaining hermetic after exposure to 820°C </a:t>
            </a:r>
            <a:endParaRPr lang="pl-PL" b="0" dirty="0" smtClean="0">
              <a:solidFill>
                <a:srgbClr val="153F9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l-PL" b="0" dirty="0" smtClean="0">
                <a:solidFill>
                  <a:srgbClr val="153F92"/>
                </a:solidFill>
              </a:rPr>
              <a:t> T</a:t>
            </a:r>
            <a:r>
              <a:rPr lang="en-US" b="0" dirty="0" smtClean="0">
                <a:solidFill>
                  <a:srgbClr val="153F92"/>
                </a:solidFill>
              </a:rPr>
              <a:t>he leakage rate of the seal after exposure to 820°C would be better than </a:t>
            </a:r>
            <a:r>
              <a:rPr lang="pl-PL" b="0" dirty="0" smtClean="0">
                <a:solidFill>
                  <a:srgbClr val="153F92"/>
                </a:solidFill>
              </a:rPr>
              <a:t/>
            </a:r>
            <a:br>
              <a:rPr lang="pl-PL" b="0" dirty="0" smtClean="0">
                <a:solidFill>
                  <a:srgbClr val="153F92"/>
                </a:solidFill>
              </a:rPr>
            </a:br>
            <a:r>
              <a:rPr lang="pl-PL" b="0" dirty="0" smtClean="0">
                <a:solidFill>
                  <a:srgbClr val="153F92"/>
                </a:solidFill>
              </a:rPr>
              <a:t>	</a:t>
            </a:r>
            <a:r>
              <a:rPr lang="en-US" b="0" dirty="0" smtClean="0">
                <a:solidFill>
                  <a:srgbClr val="153F92"/>
                </a:solidFill>
              </a:rPr>
              <a:t>1x10</a:t>
            </a:r>
            <a:r>
              <a:rPr lang="en-US" b="0" baseline="30000" dirty="0" smtClean="0">
                <a:solidFill>
                  <a:srgbClr val="153F92"/>
                </a:solidFill>
              </a:rPr>
              <a:t>-6</a:t>
            </a:r>
            <a:r>
              <a:rPr lang="en-US" b="0" dirty="0" smtClean="0">
                <a:solidFill>
                  <a:srgbClr val="153F92"/>
                </a:solidFill>
              </a:rPr>
              <a:t> cc per sec of helium. </a:t>
            </a:r>
            <a:endParaRPr lang="pl-PL" b="0" dirty="0" smtClean="0">
              <a:solidFill>
                <a:srgbClr val="153F9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2051720" y="548680"/>
            <a:ext cx="4464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GSU </a:t>
            </a:r>
            <a:r>
              <a:rPr lang="pl-PL" sz="2400" dirty="0" err="1" smtClean="0">
                <a:solidFill>
                  <a:srgbClr val="003399"/>
                </a:solidFill>
                <a:latin typeface="Arial Black" pitchFamily="34" charset="0"/>
              </a:rPr>
              <a:t>shutt</a:t>
            </a:r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-off </a:t>
            </a:r>
            <a:r>
              <a:rPr lang="pl-PL" sz="2400" dirty="0" err="1" smtClean="0">
                <a:solidFill>
                  <a:srgbClr val="003399"/>
                </a:solidFill>
                <a:latin typeface="Arial Black" pitchFamily="34" charset="0"/>
              </a:rPr>
              <a:t>valve</a:t>
            </a:r>
            <a:endParaRPr lang="en-US" sz="2400" baseline="30000" dirty="0">
              <a:solidFill>
                <a:srgbClr val="003399"/>
              </a:solidFill>
              <a:latin typeface="Arial Black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-4805" y="1700808"/>
            <a:ext cx="5656925" cy="48936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228600" eaLnBrk="0" hangingPunct="0">
              <a:lnSpc>
                <a:spcPct val="150000"/>
              </a:lnSpc>
              <a:defRPr/>
            </a:pP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Safe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, </a:t>
            </a: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internal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, </a:t>
            </a: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build-in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 </a:t>
            </a:r>
            <a:r>
              <a:rPr lang="pl-PL" sz="1600" dirty="0" err="1" smtClean="0">
                <a:solidFill>
                  <a:srgbClr val="000066"/>
                </a:solidFill>
              </a:rPr>
              <a:t>new</a:t>
            </a:r>
            <a:r>
              <a:rPr lang="pl-PL" sz="1600" dirty="0" smtClean="0">
                <a:solidFill>
                  <a:srgbClr val="000066"/>
                </a:solidFill>
              </a:rPr>
              <a:t> </a:t>
            </a:r>
            <a:r>
              <a:rPr lang="pl-PL" sz="1600" dirty="0" err="1" smtClean="0">
                <a:solidFill>
                  <a:srgbClr val="000066"/>
                </a:solidFill>
              </a:rPr>
              <a:t>generation</a:t>
            </a:r>
            <a:r>
              <a:rPr lang="pl-PL" sz="1600" dirty="0" smtClean="0">
                <a:solidFill>
                  <a:srgbClr val="000066"/>
                </a:solidFill>
              </a:rPr>
              <a:t> of </a:t>
            </a:r>
            <a:r>
              <a:rPr lang="pl-PL" sz="1600" dirty="0" err="1" smtClean="0">
                <a:solidFill>
                  <a:srgbClr val="000066"/>
                </a:solidFill>
              </a:rPr>
              <a:t>ball</a:t>
            </a:r>
            <a:r>
              <a:rPr lang="pl-PL" sz="1600" dirty="0" smtClean="0">
                <a:solidFill>
                  <a:srgbClr val="000066"/>
                </a:solidFill>
              </a:rPr>
              <a:t> </a:t>
            </a:r>
            <a:r>
              <a:rPr lang="pl-PL" sz="1600" dirty="0" err="1" smtClean="0">
                <a:solidFill>
                  <a:srgbClr val="000066"/>
                </a:solidFill>
              </a:rPr>
              <a:t>valve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:</a:t>
            </a:r>
            <a:endParaRPr lang="pl-PL" sz="1600" dirty="0">
              <a:solidFill>
                <a:srgbClr val="000066"/>
              </a:solidFill>
              <a:latin typeface="Arial" charset="0"/>
              <a:cs typeface="+mn-cs"/>
            </a:endParaRPr>
          </a:p>
          <a:p>
            <a:pPr indent="228600" eaLnBrk="0" hangingPunct="0">
              <a:lnSpc>
                <a:spcPct val="150000"/>
              </a:lnSpc>
              <a:defRPr/>
            </a:pPr>
            <a:endParaRPr lang="pl-PL" sz="1600" dirty="0">
              <a:solidFill>
                <a:srgbClr val="000066"/>
              </a:solidFill>
              <a:latin typeface="Arial" charset="0"/>
              <a:cs typeface="+mn-cs"/>
            </a:endParaRPr>
          </a:p>
          <a:p>
            <a:pPr lvl="1" indent="-228600" eaLnBrk="0" hangingPunct="0">
              <a:lnSpc>
                <a:spcPct val="150000"/>
              </a:lnSpc>
              <a:buFontTx/>
              <a:buChar char="•"/>
              <a:defRPr/>
            </a:pP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Safe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 open </a:t>
            </a: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function</a:t>
            </a:r>
            <a:endParaRPr lang="pl-PL" sz="1600" dirty="0">
              <a:solidFill>
                <a:srgbClr val="000066"/>
              </a:solidFill>
              <a:latin typeface="Arial" charset="0"/>
              <a:cs typeface="+mn-cs"/>
            </a:endParaRPr>
          </a:p>
          <a:p>
            <a:pPr lvl="1" indent="-228600" eaLnBrk="0" hangingPunct="0">
              <a:lnSpc>
                <a:spcPct val="150000"/>
              </a:lnSpc>
              <a:buFontTx/>
              <a:buChar char="•"/>
              <a:defRPr/>
            </a:pP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Low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 </a:t>
            </a: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pressure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 drop in </a:t>
            </a: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comparison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 to </a:t>
            </a: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competitive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 </a:t>
            </a: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designs</a:t>
            </a:r>
            <a:endParaRPr lang="pl-PL" sz="1600" dirty="0">
              <a:solidFill>
                <a:srgbClr val="000066"/>
              </a:solidFill>
              <a:latin typeface="Arial" charset="0"/>
              <a:cs typeface="+mn-cs"/>
            </a:endParaRPr>
          </a:p>
          <a:p>
            <a:pPr lvl="1" indent="-228600" eaLnBrk="0" hangingPunct="0">
              <a:lnSpc>
                <a:spcPct val="150000"/>
              </a:lnSpc>
              <a:buFontTx/>
              <a:buChar char="•"/>
              <a:defRPr/>
            </a:pP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Two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 state </a:t>
            </a: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valve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 </a:t>
            </a: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position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 </a:t>
            </a: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control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 (</a:t>
            </a: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fully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 </a:t>
            </a: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closed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 / </a:t>
            </a: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fully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 </a:t>
            </a: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open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), </a:t>
            </a: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confirmed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 by </a:t>
            </a: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realiable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 </a:t>
            </a: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microswitch</a:t>
            </a:r>
            <a:r>
              <a:rPr lang="pl-PL" sz="1600" dirty="0" smtClean="0">
                <a:solidFill>
                  <a:srgbClr val="000066"/>
                </a:solidFill>
              </a:rPr>
              <a:t> </a:t>
            </a: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designed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 to </a:t>
            </a: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work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 </a:t>
            </a: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in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 gas and oil </a:t>
            </a: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enviroment</a:t>
            </a:r>
            <a:endParaRPr lang="pl-PL" sz="1600" dirty="0">
              <a:solidFill>
                <a:srgbClr val="000066"/>
              </a:solidFill>
              <a:latin typeface="Arial" charset="0"/>
              <a:cs typeface="+mn-cs"/>
            </a:endParaRPr>
          </a:p>
          <a:p>
            <a:pPr lvl="1" indent="-228600" eaLnBrk="0" hangingPunct="0">
              <a:lnSpc>
                <a:spcPct val="150000"/>
              </a:lnSpc>
              <a:buFontTx/>
              <a:buChar char="•"/>
              <a:defRPr/>
            </a:pP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Installation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 on the gas </a:t>
            </a: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meter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 </a:t>
            </a:r>
            <a:r>
              <a:rPr lang="pl-PL" sz="1600" dirty="0" err="1" smtClean="0">
                <a:solidFill>
                  <a:srgbClr val="000066"/>
                </a:solidFill>
                <a:latin typeface="Arial" charset="0"/>
                <a:cs typeface="+mn-cs"/>
              </a:rPr>
              <a:t>outlet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 </a:t>
            </a:r>
            <a:b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</a:b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(less </a:t>
            </a:r>
            <a:r>
              <a:rPr lang="pl-PL" sz="1600" dirty="0" err="1" smtClean="0">
                <a:solidFill>
                  <a:srgbClr val="000066"/>
                </a:solidFill>
              </a:rPr>
              <a:t>contamination</a:t>
            </a:r>
            <a:r>
              <a:rPr lang="pl-PL" sz="1600" dirty="0" smtClean="0">
                <a:solidFill>
                  <a:srgbClr val="000066"/>
                </a:solidFill>
                <a:latin typeface="Arial" charset="0"/>
                <a:cs typeface="+mn-cs"/>
              </a:rPr>
              <a:t>)</a:t>
            </a:r>
            <a:endParaRPr lang="pl-PL" sz="1600" dirty="0">
              <a:solidFill>
                <a:srgbClr val="000066"/>
              </a:solidFill>
              <a:latin typeface="Arial" charset="0"/>
              <a:cs typeface="+mn-cs"/>
            </a:endParaRPr>
          </a:p>
          <a:p>
            <a:pPr lvl="1" indent="-228600" eaLnBrk="0" hangingPunct="0">
              <a:lnSpc>
                <a:spcPct val="150000"/>
              </a:lnSpc>
              <a:buFontTx/>
              <a:buChar char="•"/>
              <a:defRPr/>
            </a:pPr>
            <a:r>
              <a:rPr lang="pl-PL" sz="1600" dirty="0" err="1" smtClean="0">
                <a:solidFill>
                  <a:srgbClr val="000066"/>
                </a:solidFill>
              </a:rPr>
              <a:t>Higher</a:t>
            </a:r>
            <a:r>
              <a:rPr lang="pl-PL" sz="1600" dirty="0" smtClean="0">
                <a:solidFill>
                  <a:srgbClr val="000066"/>
                </a:solidFill>
              </a:rPr>
              <a:t> </a:t>
            </a:r>
            <a:r>
              <a:rPr lang="pl-PL" sz="1600" dirty="0" err="1" smtClean="0">
                <a:solidFill>
                  <a:srgbClr val="000066"/>
                </a:solidFill>
              </a:rPr>
              <a:t>Intrinsically</a:t>
            </a:r>
            <a:r>
              <a:rPr lang="pl-PL" sz="1600" dirty="0" smtClean="0">
                <a:solidFill>
                  <a:srgbClr val="000066"/>
                </a:solidFill>
              </a:rPr>
              <a:t> </a:t>
            </a:r>
            <a:r>
              <a:rPr lang="pl-PL" sz="1600" dirty="0" err="1" smtClean="0">
                <a:solidFill>
                  <a:srgbClr val="000066"/>
                </a:solidFill>
              </a:rPr>
              <a:t>Safty</a:t>
            </a:r>
            <a:r>
              <a:rPr lang="pl-PL" sz="1600" dirty="0" smtClean="0">
                <a:solidFill>
                  <a:srgbClr val="000066"/>
                </a:solidFill>
              </a:rPr>
              <a:t> - </a:t>
            </a:r>
            <a:r>
              <a:rPr lang="pl-PL" sz="1600" dirty="0" err="1" smtClean="0">
                <a:solidFill>
                  <a:srgbClr val="000066"/>
                </a:solidFill>
              </a:rPr>
              <a:t>using</a:t>
            </a:r>
            <a:r>
              <a:rPr lang="pl-PL" sz="1600" dirty="0" smtClean="0">
                <a:solidFill>
                  <a:srgbClr val="000066"/>
                </a:solidFill>
              </a:rPr>
              <a:t> </a:t>
            </a:r>
            <a:br>
              <a:rPr lang="pl-PL" sz="1600" dirty="0" smtClean="0">
                <a:solidFill>
                  <a:srgbClr val="000066"/>
                </a:solidFill>
              </a:rPr>
            </a:br>
            <a:r>
              <a:rPr lang="pl-PL" sz="1600" dirty="0" err="1" smtClean="0">
                <a:solidFill>
                  <a:srgbClr val="000066"/>
                </a:solidFill>
              </a:rPr>
              <a:t>industriy</a:t>
            </a:r>
            <a:r>
              <a:rPr lang="pl-PL" sz="1600" dirty="0" smtClean="0">
                <a:solidFill>
                  <a:srgbClr val="000066"/>
                </a:solidFill>
              </a:rPr>
              <a:t> field </a:t>
            </a:r>
            <a:r>
              <a:rPr lang="pl-PL" sz="1600" dirty="0" err="1" smtClean="0">
                <a:solidFill>
                  <a:srgbClr val="000066"/>
                </a:solidFill>
              </a:rPr>
              <a:t>proven</a:t>
            </a:r>
            <a:r>
              <a:rPr lang="pl-PL" sz="1600" dirty="0" smtClean="0">
                <a:solidFill>
                  <a:srgbClr val="000066"/>
                </a:solidFill>
              </a:rPr>
              <a:t> </a:t>
            </a:r>
            <a:r>
              <a:rPr lang="pl-PL" sz="1600" dirty="0" err="1" smtClean="0">
                <a:solidFill>
                  <a:srgbClr val="000066"/>
                </a:solidFill>
              </a:rPr>
              <a:t>stepper</a:t>
            </a:r>
            <a:r>
              <a:rPr lang="pl-PL" sz="1600" dirty="0" smtClean="0">
                <a:solidFill>
                  <a:srgbClr val="000066"/>
                </a:solidFill>
              </a:rPr>
              <a:t> motor </a:t>
            </a:r>
            <a:br>
              <a:rPr lang="pl-PL" sz="1600" dirty="0" smtClean="0">
                <a:solidFill>
                  <a:srgbClr val="000066"/>
                </a:solidFill>
              </a:rPr>
            </a:br>
            <a:r>
              <a:rPr lang="pl-PL" sz="1600" dirty="0" err="1" smtClean="0">
                <a:solidFill>
                  <a:srgbClr val="000066"/>
                </a:solidFill>
              </a:rPr>
              <a:t>manufactured</a:t>
            </a:r>
            <a:r>
              <a:rPr lang="pl-PL" sz="1600" dirty="0" smtClean="0">
                <a:solidFill>
                  <a:srgbClr val="000066"/>
                </a:solidFill>
              </a:rPr>
              <a:t> by Johnson Electric Group ®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52C64-957D-49D6-8DBB-0997FE917239}" type="slidenum">
              <a:rPr lang="pl-PL" smtClean="0"/>
              <a:pPr>
                <a:defRPr/>
              </a:pPr>
              <a:t>19</a:t>
            </a:fld>
            <a:endParaRPr lang="pl-PL"/>
          </a:p>
        </p:txBody>
      </p:sp>
      <p:pic>
        <p:nvPicPr>
          <p:cNvPr id="23555" name="Picture 4" descr="C:\Users\koziol\Downloads\metrix\GSU_UG_without_adap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03234"/>
            <a:ext cx="3923928" cy="275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165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3406775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pole tekstowe 3"/>
          <p:cNvSpPr txBox="1">
            <a:spLocks noChangeArrowheads="1"/>
          </p:cNvSpPr>
          <p:nvPr/>
        </p:nvSpPr>
        <p:spPr bwMode="auto">
          <a:xfrm>
            <a:off x="3635896" y="1225689"/>
            <a:ext cx="5508104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AutoNum type="alphaLcPeriod"/>
            </a:pPr>
            <a:r>
              <a:rPr lang="pl-PL" dirty="0" err="1" smtClean="0">
                <a:solidFill>
                  <a:srgbClr val="000066"/>
                </a:solidFill>
              </a:rPr>
              <a:t>Continued</a:t>
            </a:r>
            <a:r>
              <a:rPr lang="pl-PL" dirty="0" smtClean="0">
                <a:solidFill>
                  <a:srgbClr val="000066"/>
                </a:solidFill>
              </a:rPr>
              <a:t> </a:t>
            </a:r>
            <a:r>
              <a:rPr lang="pl-PL" dirty="0" err="1" smtClean="0">
                <a:solidFill>
                  <a:srgbClr val="000066"/>
                </a:solidFill>
              </a:rPr>
              <a:t>cooperation</a:t>
            </a:r>
            <a:r>
              <a:rPr lang="pl-PL" dirty="0" smtClean="0">
                <a:solidFill>
                  <a:srgbClr val="000066"/>
                </a:solidFill>
              </a:rPr>
              <a:t> </a:t>
            </a:r>
            <a:r>
              <a:rPr lang="pl-PL" dirty="0" err="1" smtClean="0">
                <a:solidFill>
                  <a:srgbClr val="000066"/>
                </a:solidFill>
              </a:rPr>
              <a:t>with</a:t>
            </a:r>
            <a:r>
              <a:rPr lang="pl-PL" dirty="0" smtClean="0">
                <a:solidFill>
                  <a:srgbClr val="000066"/>
                </a:solidFill>
              </a:rPr>
              <a:t> </a:t>
            </a:r>
            <a:r>
              <a:rPr lang="pl-PL" dirty="0" err="1" smtClean="0">
                <a:solidFill>
                  <a:srgbClr val="000066"/>
                </a:solidFill>
              </a:rPr>
              <a:t>Flonidan</a:t>
            </a:r>
            <a:r>
              <a:rPr lang="pl-PL" dirty="0" smtClean="0">
                <a:solidFill>
                  <a:srgbClr val="000066"/>
                </a:solidFill>
              </a:rPr>
              <a:t> A/S </a:t>
            </a:r>
            <a:r>
              <a:rPr lang="pl-PL" dirty="0" err="1" smtClean="0">
                <a:solidFill>
                  <a:srgbClr val="000066"/>
                </a:solidFill>
              </a:rPr>
              <a:t>in</a:t>
            </a:r>
            <a:r>
              <a:rPr lang="pl-PL" dirty="0" smtClean="0">
                <a:solidFill>
                  <a:srgbClr val="000066"/>
                </a:solidFill>
              </a:rPr>
              <a:t> development of </a:t>
            </a:r>
            <a:r>
              <a:rPr lang="pl-PL" i="1" dirty="0" err="1" smtClean="0">
                <a:solidFill>
                  <a:srgbClr val="000066"/>
                </a:solidFill>
              </a:rPr>
              <a:t>GxS</a:t>
            </a:r>
            <a:r>
              <a:rPr lang="pl-PL" i="1" dirty="0" smtClean="0">
                <a:solidFill>
                  <a:srgbClr val="000066"/>
                </a:solidFill>
              </a:rPr>
              <a:t> </a:t>
            </a:r>
            <a:r>
              <a:rPr lang="pl-PL" i="1" dirty="0" err="1" smtClean="0">
                <a:solidFill>
                  <a:srgbClr val="000066"/>
                </a:solidFill>
              </a:rPr>
              <a:t>line</a:t>
            </a:r>
            <a:r>
              <a:rPr lang="pl-PL" i="1" dirty="0" smtClean="0">
                <a:solidFill>
                  <a:srgbClr val="000066"/>
                </a:solidFill>
              </a:rPr>
              <a:t> </a:t>
            </a:r>
            <a:r>
              <a:rPr lang="pl-PL" dirty="0" err="1" smtClean="0">
                <a:solidFill>
                  <a:srgbClr val="000066"/>
                </a:solidFill>
              </a:rPr>
              <a:t>meters</a:t>
            </a:r>
            <a:endParaRPr lang="pl-PL" b="1" dirty="0">
              <a:solidFill>
                <a:srgbClr val="002060"/>
              </a:solidFill>
            </a:endParaRPr>
          </a:p>
          <a:p>
            <a:pPr eaLnBrk="1" hangingPunct="1">
              <a:buFont typeface="Arial" pitchFamily="34" charset="0"/>
              <a:buAutoNum type="alphaLcPeriod"/>
            </a:pPr>
            <a:endParaRPr lang="pl-PL" b="1" dirty="0">
              <a:solidFill>
                <a:srgbClr val="002060"/>
              </a:solidFill>
            </a:endParaRPr>
          </a:p>
          <a:p>
            <a:pPr eaLnBrk="1" hangingPunct="1">
              <a:buFont typeface="Arial" pitchFamily="34" charset="0"/>
              <a:buAutoNum type="alphaLcPeriod"/>
            </a:pPr>
            <a:r>
              <a:rPr lang="pl-PL" b="1" i="1" dirty="0" err="1" smtClean="0">
                <a:solidFill>
                  <a:srgbClr val="002060"/>
                </a:solidFill>
              </a:rPr>
              <a:t>UniSmart</a:t>
            </a:r>
            <a:r>
              <a:rPr lang="pl-PL" b="1" i="1" dirty="0" smtClean="0">
                <a:solidFill>
                  <a:srgbClr val="002060"/>
                </a:solidFill>
              </a:rPr>
              <a:t>: Telemetry Module</a:t>
            </a:r>
            <a:endParaRPr lang="pl-PL" b="1" i="1" dirty="0">
              <a:solidFill>
                <a:srgbClr val="002060"/>
              </a:solidFill>
            </a:endParaRPr>
          </a:p>
          <a:p>
            <a:pPr eaLnBrk="1" hangingPunct="1">
              <a:buFont typeface="Arial" pitchFamily="34" charset="0"/>
              <a:buAutoNum type="alphaLcPeriod"/>
            </a:pPr>
            <a:endParaRPr lang="pl-PL" b="1" i="1" dirty="0">
              <a:solidFill>
                <a:srgbClr val="002060"/>
              </a:solidFill>
            </a:endParaRPr>
          </a:p>
          <a:p>
            <a:pPr eaLnBrk="1" hangingPunct="1">
              <a:buFont typeface="Arial" pitchFamily="34" charset="0"/>
              <a:buAutoNum type="alphaLcPeriod"/>
            </a:pPr>
            <a:r>
              <a:rPr lang="pl-PL" b="1" dirty="0" smtClean="0">
                <a:solidFill>
                  <a:srgbClr val="002060"/>
                </a:solidFill>
              </a:rPr>
              <a:t>Automatic </a:t>
            </a:r>
            <a:r>
              <a:rPr lang="pl-PL" b="1" dirty="0" err="1" smtClean="0">
                <a:solidFill>
                  <a:srgbClr val="002060"/>
                </a:solidFill>
              </a:rPr>
              <a:t>Meter</a:t>
            </a:r>
            <a:r>
              <a:rPr lang="pl-PL" b="1" dirty="0" smtClean="0">
                <a:solidFill>
                  <a:srgbClr val="002060"/>
                </a:solidFill>
              </a:rPr>
              <a:t> Reading</a:t>
            </a:r>
            <a:endParaRPr lang="pl-PL" b="1" dirty="0">
              <a:solidFill>
                <a:srgbClr val="002060"/>
              </a:solidFill>
            </a:endParaRPr>
          </a:p>
          <a:p>
            <a:pPr lvl="1" eaLnBrk="1" hangingPunct="1">
              <a:buFont typeface="Arial" pitchFamily="34" charset="0"/>
              <a:buAutoNum type="alphaLcPeriod"/>
            </a:pPr>
            <a:r>
              <a:rPr lang="pl-PL" b="1" dirty="0" smtClean="0">
                <a:solidFill>
                  <a:srgbClr val="002060"/>
                </a:solidFill>
              </a:rPr>
              <a:t>Walk-by and </a:t>
            </a:r>
            <a:r>
              <a:rPr lang="pl-PL" b="1" dirty="0" err="1" smtClean="0">
                <a:solidFill>
                  <a:srgbClr val="002060"/>
                </a:solidFill>
              </a:rPr>
              <a:t>Drive-by</a:t>
            </a:r>
            <a:r>
              <a:rPr lang="pl-PL" b="1" dirty="0" smtClean="0">
                <a:solidFill>
                  <a:srgbClr val="002060"/>
                </a:solidFill>
              </a:rPr>
              <a:t> systems</a:t>
            </a:r>
            <a:endParaRPr lang="pl-PL" b="1" dirty="0">
              <a:solidFill>
                <a:srgbClr val="002060"/>
              </a:solidFill>
            </a:endParaRPr>
          </a:p>
          <a:p>
            <a:pPr lvl="1" eaLnBrk="1" hangingPunct="1">
              <a:buFont typeface="Arial" pitchFamily="34" charset="0"/>
              <a:buAutoNum type="alphaLcPeriod"/>
            </a:pPr>
            <a:r>
              <a:rPr lang="pl-PL" b="1" dirty="0" err="1" smtClean="0">
                <a:solidFill>
                  <a:srgbClr val="002060"/>
                </a:solidFill>
              </a:rPr>
              <a:t>Stationary</a:t>
            </a:r>
            <a:r>
              <a:rPr lang="pl-PL" b="1" dirty="0" smtClean="0">
                <a:solidFill>
                  <a:srgbClr val="002060"/>
                </a:solidFill>
              </a:rPr>
              <a:t> systems</a:t>
            </a:r>
          </a:p>
          <a:p>
            <a:pPr lvl="1" eaLnBrk="1" hangingPunct="1">
              <a:buFont typeface="Arial" pitchFamily="34" charset="0"/>
              <a:buAutoNum type="alphaLcPeriod"/>
            </a:pPr>
            <a:endParaRPr lang="pl-PL" b="1" dirty="0" smtClean="0">
              <a:solidFill>
                <a:srgbClr val="002060"/>
              </a:solidFill>
            </a:endParaRPr>
          </a:p>
          <a:p>
            <a:pPr eaLnBrk="1" hangingPunct="1">
              <a:buFont typeface="Arial" pitchFamily="34" charset="0"/>
              <a:buAutoNum type="alphaLcPeriod"/>
            </a:pPr>
            <a:r>
              <a:rPr lang="pl-PL" dirty="0" smtClean="0">
                <a:solidFill>
                  <a:srgbClr val="002060"/>
                </a:solidFill>
              </a:rPr>
              <a:t>Smart </a:t>
            </a:r>
            <a:r>
              <a:rPr lang="pl-PL" dirty="0" err="1" smtClean="0">
                <a:solidFill>
                  <a:srgbClr val="002060"/>
                </a:solidFill>
              </a:rPr>
              <a:t>Components</a:t>
            </a:r>
            <a:r>
              <a:rPr lang="pl-PL" dirty="0" smtClean="0">
                <a:solidFill>
                  <a:srgbClr val="002060"/>
                </a:solidFill>
              </a:rPr>
              <a:t> Development</a:t>
            </a:r>
          </a:p>
          <a:p>
            <a:pPr lvl="1" eaLnBrk="1" hangingPunct="1">
              <a:buFont typeface="+mj-lt"/>
              <a:buAutoNum type="alphaLcParenR"/>
            </a:pPr>
            <a:r>
              <a:rPr lang="pl-PL" b="1" dirty="0" err="1" smtClean="0">
                <a:solidFill>
                  <a:srgbClr val="002060"/>
                </a:solidFill>
              </a:rPr>
              <a:t>Shut-Off</a:t>
            </a:r>
            <a:r>
              <a:rPr lang="pl-PL" b="1" dirty="0" smtClean="0">
                <a:solidFill>
                  <a:srgbClr val="002060"/>
                </a:solidFill>
              </a:rPr>
              <a:t> </a:t>
            </a:r>
            <a:r>
              <a:rPr lang="pl-PL" b="1" dirty="0" err="1" smtClean="0">
                <a:solidFill>
                  <a:srgbClr val="002060"/>
                </a:solidFill>
              </a:rPr>
              <a:t>ball</a:t>
            </a:r>
            <a:r>
              <a:rPr lang="pl-PL" b="1" dirty="0" smtClean="0">
                <a:solidFill>
                  <a:srgbClr val="002060"/>
                </a:solidFill>
              </a:rPr>
              <a:t> </a:t>
            </a:r>
            <a:r>
              <a:rPr lang="pl-PL" b="1" dirty="0" err="1" smtClean="0">
                <a:solidFill>
                  <a:srgbClr val="002060"/>
                </a:solidFill>
              </a:rPr>
              <a:t>Valve</a:t>
            </a:r>
            <a:r>
              <a:rPr lang="pl-PL" b="1" dirty="0" smtClean="0">
                <a:solidFill>
                  <a:srgbClr val="002060"/>
                </a:solidFill>
              </a:rPr>
              <a:t> </a:t>
            </a:r>
            <a:r>
              <a:rPr lang="pl-PL" b="1" dirty="0" err="1" smtClean="0">
                <a:solidFill>
                  <a:srgbClr val="002060"/>
                </a:solidFill>
              </a:rPr>
              <a:t>with</a:t>
            </a:r>
            <a:r>
              <a:rPr lang="pl-PL" b="1" dirty="0" smtClean="0">
                <a:solidFill>
                  <a:srgbClr val="002060"/>
                </a:solidFill>
              </a:rPr>
              <a:t> </a:t>
            </a:r>
            <a:r>
              <a:rPr lang="pl-PL" b="1" dirty="0" err="1" smtClean="0">
                <a:solidFill>
                  <a:srgbClr val="002060"/>
                </a:solidFill>
              </a:rPr>
              <a:t>stepper</a:t>
            </a:r>
            <a:r>
              <a:rPr lang="pl-PL" b="1" dirty="0" smtClean="0">
                <a:solidFill>
                  <a:srgbClr val="002060"/>
                </a:solidFill>
              </a:rPr>
              <a:t> motor</a:t>
            </a:r>
          </a:p>
          <a:p>
            <a:pPr lvl="1" eaLnBrk="1" hangingPunct="1">
              <a:buFont typeface="+mj-lt"/>
              <a:buAutoNum type="alphaLcParenR"/>
            </a:pPr>
            <a:r>
              <a:rPr lang="pl-PL" dirty="0" smtClean="0">
                <a:solidFill>
                  <a:srgbClr val="002060"/>
                </a:solidFill>
              </a:rPr>
              <a:t>New </a:t>
            </a:r>
            <a:r>
              <a:rPr lang="pl-PL" dirty="0" err="1" smtClean="0">
                <a:solidFill>
                  <a:srgbClr val="002060"/>
                </a:solidFill>
              </a:rPr>
              <a:t>Cable</a:t>
            </a:r>
            <a:r>
              <a:rPr lang="pl-PL" dirty="0" smtClean="0">
                <a:solidFill>
                  <a:srgbClr val="002060"/>
                </a:solidFill>
              </a:rPr>
              <a:t> Transfer</a:t>
            </a:r>
          </a:p>
          <a:p>
            <a:pPr lvl="1" eaLnBrk="1" hangingPunct="1">
              <a:buFont typeface="+mj-lt"/>
              <a:buAutoNum type="alphaLcParenR"/>
            </a:pPr>
            <a:r>
              <a:rPr lang="pl-PL" dirty="0" err="1" smtClean="0">
                <a:solidFill>
                  <a:srgbClr val="002060"/>
                </a:solidFill>
              </a:rPr>
              <a:t>Modular</a:t>
            </a:r>
            <a:r>
              <a:rPr lang="pl-PL" dirty="0" smtClean="0">
                <a:solidFill>
                  <a:srgbClr val="002060"/>
                </a:solidFill>
              </a:rPr>
              <a:t> design of New </a:t>
            </a:r>
            <a:r>
              <a:rPr lang="pl-PL" dirty="0" err="1" smtClean="0">
                <a:solidFill>
                  <a:srgbClr val="002060"/>
                </a:solidFill>
              </a:rPr>
              <a:t>Metrix</a:t>
            </a:r>
            <a:r>
              <a:rPr lang="pl-PL" dirty="0" smtClean="0">
                <a:solidFill>
                  <a:srgbClr val="002060"/>
                </a:solidFill>
              </a:rPr>
              <a:t> EU</a:t>
            </a:r>
          </a:p>
          <a:p>
            <a:pPr lvl="1" eaLnBrk="1" hangingPunct="1">
              <a:buFont typeface="+mj-lt"/>
              <a:buAutoNum type="alphaLcParenR"/>
            </a:pPr>
            <a:endParaRPr lang="pl-PL" dirty="0" smtClean="0">
              <a:solidFill>
                <a:srgbClr val="002060"/>
              </a:solidFill>
            </a:endParaRPr>
          </a:p>
          <a:p>
            <a:pPr eaLnBrk="1" hangingPunct="1">
              <a:buFont typeface="+mj-lt"/>
              <a:buAutoNum type="alphaLcPeriod"/>
            </a:pPr>
            <a:r>
              <a:rPr lang="pl-PL" b="1" dirty="0" smtClean="0">
                <a:solidFill>
                  <a:srgbClr val="002060"/>
                </a:solidFill>
              </a:rPr>
              <a:t>New </a:t>
            </a:r>
            <a:r>
              <a:rPr lang="pl-PL" dirty="0" smtClean="0">
                <a:solidFill>
                  <a:srgbClr val="002060"/>
                </a:solidFill>
              </a:rPr>
              <a:t>Fields for </a:t>
            </a:r>
            <a:r>
              <a:rPr lang="pl-PL" b="1" dirty="0" err="1" smtClean="0">
                <a:solidFill>
                  <a:srgbClr val="002060"/>
                </a:solidFill>
              </a:rPr>
              <a:t>Cooperation</a:t>
            </a:r>
            <a:r>
              <a:rPr lang="pl-PL" b="1" dirty="0" smtClean="0">
                <a:solidFill>
                  <a:srgbClr val="002060"/>
                </a:solidFill>
              </a:rPr>
              <a:t> </a:t>
            </a:r>
          </a:p>
          <a:p>
            <a:pPr lvl="1" eaLnBrk="1" hangingPunct="1">
              <a:buFont typeface="+mj-lt"/>
              <a:buAutoNum type="alphaLcParenR"/>
            </a:pPr>
            <a:r>
              <a:rPr lang="pl-PL" dirty="0" err="1" smtClean="0">
                <a:solidFill>
                  <a:srgbClr val="002060"/>
                </a:solidFill>
              </a:rPr>
              <a:t>Secure</a:t>
            </a:r>
            <a:r>
              <a:rPr lang="pl-PL" dirty="0" smtClean="0">
                <a:solidFill>
                  <a:srgbClr val="002060"/>
                </a:solidFill>
              </a:rPr>
              <a:t> </a:t>
            </a:r>
            <a:r>
              <a:rPr lang="pl-PL" dirty="0" err="1" smtClean="0">
                <a:solidFill>
                  <a:srgbClr val="002060"/>
                </a:solidFill>
              </a:rPr>
              <a:t>Meters</a:t>
            </a:r>
            <a:r>
              <a:rPr lang="pl-PL" dirty="0" smtClean="0">
                <a:solidFill>
                  <a:srgbClr val="002060"/>
                </a:solidFill>
              </a:rPr>
              <a:t> Ltd.</a:t>
            </a:r>
          </a:p>
          <a:p>
            <a:pPr lvl="1" eaLnBrk="1" hangingPunct="1">
              <a:buFont typeface="+mj-lt"/>
              <a:buAutoNum type="alphaLcParenR"/>
            </a:pPr>
            <a:r>
              <a:rPr lang="pl-PL" b="1" dirty="0" err="1" smtClean="0">
                <a:solidFill>
                  <a:srgbClr val="002060"/>
                </a:solidFill>
              </a:rPr>
              <a:t>GWi</a:t>
            </a:r>
            <a:r>
              <a:rPr lang="pl-PL" b="1" dirty="0" smtClean="0">
                <a:solidFill>
                  <a:srgbClr val="002060"/>
                </a:solidFill>
              </a:rPr>
              <a:t> </a:t>
            </a:r>
          </a:p>
          <a:p>
            <a:pPr eaLnBrk="1" hangingPunct="1">
              <a:buFont typeface="+mj-lt"/>
              <a:buAutoNum type="alphaLcPeriod"/>
            </a:pPr>
            <a:r>
              <a:rPr lang="pl-PL" dirty="0" err="1" smtClean="0">
                <a:solidFill>
                  <a:srgbClr val="002060"/>
                </a:solidFill>
              </a:rPr>
              <a:t>Metrix</a:t>
            </a:r>
            <a:r>
              <a:rPr lang="pl-PL" dirty="0" smtClean="0">
                <a:solidFill>
                  <a:srgbClr val="002060"/>
                </a:solidFill>
              </a:rPr>
              <a:t> </a:t>
            </a:r>
            <a:r>
              <a:rPr lang="pl-PL" dirty="0" err="1" smtClean="0">
                <a:solidFill>
                  <a:srgbClr val="002060"/>
                </a:solidFill>
              </a:rPr>
              <a:t>employee</a:t>
            </a:r>
            <a:r>
              <a:rPr lang="pl-PL" dirty="0" smtClean="0">
                <a:solidFill>
                  <a:srgbClr val="002060"/>
                </a:solidFill>
              </a:rPr>
              <a:t> </a:t>
            </a:r>
            <a:r>
              <a:rPr lang="pl-PL" dirty="0" err="1" smtClean="0">
                <a:solidFill>
                  <a:srgbClr val="002060"/>
                </a:solidFill>
              </a:rPr>
              <a:t>are</a:t>
            </a:r>
            <a:r>
              <a:rPr lang="pl-PL" dirty="0" smtClean="0">
                <a:solidFill>
                  <a:srgbClr val="002060"/>
                </a:solidFill>
              </a:rPr>
              <a:t> </a:t>
            </a:r>
            <a:r>
              <a:rPr lang="pl-PL" dirty="0" err="1" smtClean="0">
                <a:solidFill>
                  <a:srgbClr val="002060"/>
                </a:solidFill>
              </a:rPr>
              <a:t>members</a:t>
            </a:r>
            <a:r>
              <a:rPr lang="pl-PL" dirty="0" smtClean="0">
                <a:solidFill>
                  <a:srgbClr val="002060"/>
                </a:solidFill>
              </a:rPr>
              <a:t> of:</a:t>
            </a:r>
          </a:p>
          <a:p>
            <a:pPr lvl="1" eaLnBrk="1" hangingPunct="1">
              <a:buFont typeface="+mj-lt"/>
              <a:buAutoNum type="alphaLcParenR"/>
            </a:pPr>
            <a:r>
              <a:rPr lang="pl-PL" b="1" dirty="0" smtClean="0">
                <a:solidFill>
                  <a:srgbClr val="002060"/>
                </a:solidFill>
              </a:rPr>
              <a:t>OMS </a:t>
            </a:r>
            <a:r>
              <a:rPr lang="pl-PL" b="1" dirty="0" err="1" smtClean="0">
                <a:solidFill>
                  <a:srgbClr val="002060"/>
                </a:solidFill>
              </a:rPr>
              <a:t>workgroup</a:t>
            </a:r>
            <a:endParaRPr lang="pl-PL" b="1" dirty="0" smtClean="0">
              <a:solidFill>
                <a:srgbClr val="002060"/>
              </a:solidFill>
            </a:endParaRPr>
          </a:p>
          <a:p>
            <a:pPr lvl="1" eaLnBrk="1" hangingPunct="1">
              <a:buFont typeface="+mj-lt"/>
              <a:buAutoNum type="alphaLcParenR"/>
            </a:pPr>
            <a:r>
              <a:rPr lang="pl-PL" dirty="0" smtClean="0">
                <a:solidFill>
                  <a:srgbClr val="002060"/>
                </a:solidFill>
              </a:rPr>
              <a:t>prEN16314 </a:t>
            </a:r>
            <a:r>
              <a:rPr lang="pl-PL" dirty="0" err="1" smtClean="0">
                <a:solidFill>
                  <a:srgbClr val="002060"/>
                </a:solidFill>
              </a:rPr>
              <a:t>Additional</a:t>
            </a:r>
            <a:r>
              <a:rPr lang="pl-PL" dirty="0" smtClean="0">
                <a:solidFill>
                  <a:srgbClr val="002060"/>
                </a:solidFill>
              </a:rPr>
              <a:t> </a:t>
            </a:r>
            <a:r>
              <a:rPr lang="pl-PL" dirty="0" err="1" smtClean="0">
                <a:solidFill>
                  <a:srgbClr val="002060"/>
                </a:solidFill>
              </a:rPr>
              <a:t>Functionalities</a:t>
            </a:r>
            <a:r>
              <a:rPr lang="pl-PL" dirty="0" smtClean="0">
                <a:solidFill>
                  <a:srgbClr val="002060"/>
                </a:solidFill>
              </a:rPr>
              <a:t> WG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268538" y="476672"/>
            <a:ext cx="68754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Smart </a:t>
            </a:r>
            <a:r>
              <a:rPr lang="pl-PL" sz="2400" dirty="0" err="1" smtClean="0">
                <a:solidFill>
                  <a:srgbClr val="003399"/>
                </a:solidFill>
                <a:latin typeface="Arial Black" pitchFamily="34" charset="0"/>
              </a:rPr>
              <a:t>Metering</a:t>
            </a:r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 Development</a:t>
            </a:r>
            <a:endParaRPr lang="en-US" sz="1600" i="1" baseline="30000" dirty="0">
              <a:solidFill>
                <a:srgbClr val="003399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303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8" descr="wykr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7127875" cy="4573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Prostokąt 3"/>
          <p:cNvSpPr>
            <a:spLocks noChangeArrowheads="1"/>
          </p:cNvSpPr>
          <p:nvPr/>
        </p:nvSpPr>
        <p:spPr bwMode="auto">
          <a:xfrm>
            <a:off x="2339752" y="548680"/>
            <a:ext cx="25398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400" b="1" dirty="0" err="1" smtClean="0">
                <a:solidFill>
                  <a:srgbClr val="000066"/>
                </a:solidFill>
                <a:latin typeface="Arial Black" pitchFamily="34" charset="0"/>
              </a:rPr>
              <a:t>Pressure</a:t>
            </a:r>
            <a:r>
              <a:rPr lang="pl-PL" sz="2400" b="1" dirty="0" smtClean="0">
                <a:solidFill>
                  <a:srgbClr val="000066"/>
                </a:solidFill>
                <a:latin typeface="Arial Black" pitchFamily="34" charset="0"/>
              </a:rPr>
              <a:t> drop</a:t>
            </a:r>
            <a:endParaRPr lang="pl-PL" sz="2400" b="1" dirty="0">
              <a:solidFill>
                <a:srgbClr val="000066"/>
              </a:solidFill>
              <a:latin typeface="Arial Black" pitchFamily="34" charset="0"/>
            </a:endParaRPr>
          </a:p>
        </p:txBody>
      </p:sp>
      <p:sp>
        <p:nvSpPr>
          <p:cNvPr id="36875" name="Prostokąt 3"/>
          <p:cNvSpPr>
            <a:spLocks noChangeArrowheads="1"/>
          </p:cNvSpPr>
          <p:nvPr/>
        </p:nvSpPr>
        <p:spPr bwMode="auto">
          <a:xfrm>
            <a:off x="5581427" y="287115"/>
            <a:ext cx="9632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l-PL" dirty="0" err="1" smtClean="0">
                <a:solidFill>
                  <a:srgbClr val="000066"/>
                </a:solidFill>
              </a:rPr>
              <a:t>up</a:t>
            </a:r>
            <a:r>
              <a:rPr lang="pl-PL" dirty="0" smtClean="0">
                <a:solidFill>
                  <a:srgbClr val="000066"/>
                </a:solidFill>
              </a:rPr>
              <a:t> to</a:t>
            </a:r>
            <a:endParaRPr lang="pl-PL" dirty="0">
              <a:solidFill>
                <a:srgbClr val="000066"/>
              </a:solidFill>
            </a:endParaRPr>
          </a:p>
        </p:txBody>
      </p:sp>
      <p:graphicFrame>
        <p:nvGraphicFramePr>
          <p:cNvPr id="36882" name="Object 18"/>
          <p:cNvGraphicFramePr>
            <a:graphicFrameLocks noGrp="1" noChangeAspect="1"/>
          </p:cNvGraphicFramePr>
          <p:nvPr>
            <p:ph sz="half" idx="2"/>
          </p:nvPr>
        </p:nvGraphicFramePr>
        <p:xfrm>
          <a:off x="6444208" y="0"/>
          <a:ext cx="889000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Równanie" r:id="rId5" imgW="406224" imgH="418918" progId="Equation.3">
                  <p:embed/>
                </p:oleObj>
              </mc:Choice>
              <mc:Fallback>
                <p:oleObj name="Równanie" r:id="rId5" imgW="406224" imgH="418918" progId="Equation.3">
                  <p:embed/>
                  <p:pic>
                    <p:nvPicPr>
                      <p:cNvPr id="0" name="Picture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208" y="0"/>
                        <a:ext cx="889000" cy="91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86" name="Prostokąt 3"/>
          <p:cNvSpPr>
            <a:spLocks noChangeArrowheads="1"/>
          </p:cNvSpPr>
          <p:nvPr/>
        </p:nvSpPr>
        <p:spPr bwMode="auto">
          <a:xfrm>
            <a:off x="7381626" y="288702"/>
            <a:ext cx="1609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000066"/>
                </a:solidFill>
              </a:rPr>
              <a:t>(Qmax@G10)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755650" y="2565996"/>
            <a:ext cx="2808288" cy="3024187"/>
          </a:xfrm>
          <a:prstGeom prst="rect">
            <a:avLst/>
          </a:prstGeom>
          <a:solidFill>
            <a:srgbClr val="00B05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10" name="Łącznik prosty 9"/>
          <p:cNvCxnSpPr/>
          <p:nvPr/>
        </p:nvCxnSpPr>
        <p:spPr>
          <a:xfrm rot="5400000" flipH="1" flipV="1">
            <a:off x="2051844" y="4077146"/>
            <a:ext cx="302418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C729A9-EA63-4CE3-9405-6ABBB7768319}" type="slidenum">
              <a:rPr lang="pl-PL" smtClean="0"/>
              <a:pPr>
                <a:defRPr/>
              </a:pPr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8791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5" grpId="0"/>
      <p:bldP spid="36886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836613"/>
            <a:ext cx="4808537" cy="6021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Prostokąt 3"/>
          <p:cNvSpPr>
            <a:spLocks noChangeArrowheads="1"/>
          </p:cNvSpPr>
          <p:nvPr/>
        </p:nvSpPr>
        <p:spPr bwMode="auto">
          <a:xfrm>
            <a:off x="4644008" y="260648"/>
            <a:ext cx="41404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l-PL" sz="2400" dirty="0" err="1" smtClean="0">
                <a:solidFill>
                  <a:srgbClr val="000066"/>
                </a:solidFill>
              </a:rPr>
              <a:t>Two</a:t>
            </a:r>
            <a:r>
              <a:rPr lang="pl-PL" sz="2400" dirty="0" smtClean="0">
                <a:solidFill>
                  <a:srgbClr val="000066"/>
                </a:solidFill>
              </a:rPr>
              <a:t> state </a:t>
            </a:r>
            <a:r>
              <a:rPr lang="pl-PL" sz="2400" dirty="0" err="1" smtClean="0">
                <a:solidFill>
                  <a:srgbClr val="000066"/>
                </a:solidFill>
              </a:rPr>
              <a:t>position</a:t>
            </a:r>
            <a:r>
              <a:rPr lang="pl-PL" sz="2400" dirty="0" smtClean="0">
                <a:solidFill>
                  <a:srgbClr val="000066"/>
                </a:solidFill>
              </a:rPr>
              <a:t> </a:t>
            </a:r>
            <a:r>
              <a:rPr lang="pl-PL" sz="2400" dirty="0" err="1" smtClean="0">
                <a:solidFill>
                  <a:srgbClr val="000066"/>
                </a:solidFill>
              </a:rPr>
              <a:t>control</a:t>
            </a:r>
            <a:endParaRPr lang="pl-PL" sz="2400" dirty="0">
              <a:solidFill>
                <a:srgbClr val="000066"/>
              </a:solidFill>
              <a:latin typeface="Arial Black" pitchFamily="34" charset="0"/>
            </a:endParaRPr>
          </a:p>
        </p:txBody>
      </p:sp>
      <p:sp>
        <p:nvSpPr>
          <p:cNvPr id="24580" name="Prostokąt 3"/>
          <p:cNvSpPr>
            <a:spLocks noChangeArrowheads="1"/>
          </p:cNvSpPr>
          <p:nvPr/>
        </p:nvSpPr>
        <p:spPr bwMode="auto">
          <a:xfrm>
            <a:off x="2195736" y="3356992"/>
            <a:ext cx="17219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000" b="1" dirty="0" err="1" smtClean="0">
                <a:solidFill>
                  <a:srgbClr val="CC6600"/>
                </a:solidFill>
              </a:rPr>
              <a:t>Microswitch</a:t>
            </a:r>
            <a:r>
              <a:rPr lang="pl-PL" sz="1600" dirty="0" smtClean="0">
                <a:solidFill>
                  <a:srgbClr val="CC6600"/>
                </a:solidFill>
              </a:rPr>
              <a:t> </a:t>
            </a:r>
            <a:endParaRPr lang="pl-PL" sz="1600" dirty="0">
              <a:solidFill>
                <a:srgbClr val="CC6600"/>
              </a:solidFill>
            </a:endParaRPr>
          </a:p>
        </p:txBody>
      </p:sp>
      <p:sp>
        <p:nvSpPr>
          <p:cNvPr id="24581" name="Oval 8"/>
          <p:cNvSpPr>
            <a:spLocks noChangeArrowheads="1"/>
          </p:cNvSpPr>
          <p:nvPr/>
        </p:nvSpPr>
        <p:spPr bwMode="auto">
          <a:xfrm>
            <a:off x="1835696" y="3140968"/>
            <a:ext cx="2520950" cy="792162"/>
          </a:xfrm>
          <a:prstGeom prst="ellipse">
            <a:avLst/>
          </a:prstGeom>
          <a:noFill/>
          <a:ln w="25400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6619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koziol\Downloads\metrix\GSU_UG24-2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1225819"/>
            <a:ext cx="6156176" cy="563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Prostokąt 3"/>
          <p:cNvSpPr>
            <a:spLocks noChangeArrowheads="1"/>
          </p:cNvSpPr>
          <p:nvPr/>
        </p:nvSpPr>
        <p:spPr bwMode="auto">
          <a:xfrm>
            <a:off x="1979712" y="332656"/>
            <a:ext cx="60486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l-PL" sz="2400" b="1" dirty="0" err="1" smtClean="0">
                <a:solidFill>
                  <a:srgbClr val="000066"/>
                </a:solidFill>
                <a:latin typeface="Arial Black" pitchFamily="34" charset="0"/>
              </a:rPr>
              <a:t>Modular</a:t>
            </a:r>
            <a:r>
              <a:rPr lang="pl-PL" sz="2400" b="1" dirty="0" smtClean="0">
                <a:solidFill>
                  <a:srgbClr val="000066"/>
                </a:solidFill>
                <a:latin typeface="Arial Black" pitchFamily="34" charset="0"/>
              </a:rPr>
              <a:t> design:</a:t>
            </a:r>
          </a:p>
          <a:p>
            <a:r>
              <a:rPr lang="pl-PL" sz="2400" b="1" dirty="0" err="1" smtClean="0">
                <a:solidFill>
                  <a:srgbClr val="000066"/>
                </a:solidFill>
                <a:latin typeface="Arial Black" pitchFamily="34" charset="0"/>
              </a:rPr>
              <a:t>UG-NL</a:t>
            </a:r>
            <a:r>
              <a:rPr lang="pl-PL" sz="2400" b="1" dirty="0" smtClean="0">
                <a:solidFill>
                  <a:srgbClr val="000066"/>
                </a:solidFill>
                <a:latin typeface="Arial Black" pitchFamily="34" charset="0"/>
              </a:rPr>
              <a:t> </a:t>
            </a:r>
            <a:r>
              <a:rPr lang="pl-PL" sz="2400" b="1" dirty="0">
                <a:solidFill>
                  <a:srgbClr val="000066"/>
                </a:solidFill>
                <a:latin typeface="Arial Black" pitchFamily="34" charset="0"/>
              </a:rPr>
              <a:t>220 </a:t>
            </a:r>
            <a:r>
              <a:rPr lang="pl-PL" sz="2400" b="1" dirty="0" smtClean="0">
                <a:solidFill>
                  <a:srgbClr val="000066"/>
                </a:solidFill>
                <a:latin typeface="Arial Black" pitchFamily="34" charset="0"/>
              </a:rPr>
              <a:t>mm adapter</a:t>
            </a:r>
            <a:endParaRPr lang="pl-PL" sz="2400" b="1" dirty="0">
              <a:solidFill>
                <a:srgbClr val="000066"/>
              </a:solidFill>
              <a:latin typeface="Arial Black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52C64-957D-49D6-8DBB-0997FE917239}" type="slidenum">
              <a:rPr lang="pl-PL" smtClean="0"/>
              <a:pPr>
                <a:defRPr/>
              </a:pPr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5356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koziol\Downloads\metrix\GSU_UG24-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23202"/>
            <a:ext cx="6804248" cy="553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Prostokąt 3"/>
          <p:cNvSpPr>
            <a:spLocks noChangeArrowheads="1"/>
          </p:cNvSpPr>
          <p:nvPr/>
        </p:nvSpPr>
        <p:spPr bwMode="auto">
          <a:xfrm>
            <a:off x="1907704" y="332656"/>
            <a:ext cx="54720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l-PL" sz="2400" dirty="0" err="1" smtClean="0">
                <a:solidFill>
                  <a:srgbClr val="000066"/>
                </a:solidFill>
                <a:latin typeface="Arial Black" pitchFamily="34" charset="0"/>
              </a:rPr>
              <a:t>Modular</a:t>
            </a:r>
            <a:r>
              <a:rPr lang="pl-PL" sz="2400" dirty="0" smtClean="0">
                <a:solidFill>
                  <a:srgbClr val="000066"/>
                </a:solidFill>
                <a:latin typeface="Arial Black" pitchFamily="34" charset="0"/>
              </a:rPr>
              <a:t> design:</a:t>
            </a:r>
            <a:endParaRPr lang="pl-PL" sz="2400" b="1" dirty="0" smtClean="0">
              <a:solidFill>
                <a:srgbClr val="000066"/>
              </a:solidFill>
              <a:latin typeface="Arial Black" pitchFamily="34" charset="0"/>
            </a:endParaRPr>
          </a:p>
          <a:p>
            <a:r>
              <a:rPr lang="pl-PL" sz="2400" b="1" dirty="0" err="1" smtClean="0">
                <a:solidFill>
                  <a:srgbClr val="000066"/>
                </a:solidFill>
                <a:latin typeface="Arial Black" pitchFamily="34" charset="0"/>
              </a:rPr>
              <a:t>UG-EN</a:t>
            </a:r>
            <a:r>
              <a:rPr lang="pl-PL" sz="2400" b="1" dirty="0" smtClean="0">
                <a:solidFill>
                  <a:srgbClr val="000066"/>
                </a:solidFill>
                <a:latin typeface="Arial Black" pitchFamily="34" charset="0"/>
              </a:rPr>
              <a:t> </a:t>
            </a:r>
            <a:r>
              <a:rPr lang="pl-PL" sz="2400" b="1" dirty="0">
                <a:solidFill>
                  <a:srgbClr val="000066"/>
                </a:solidFill>
                <a:latin typeface="Arial Black" pitchFamily="34" charset="0"/>
              </a:rPr>
              <a:t>6” (152,4 mm)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52C64-957D-49D6-8DBB-0997FE917239}" type="slidenum">
              <a:rPr lang="pl-PL" smtClean="0"/>
              <a:pPr>
                <a:defRPr/>
              </a:pPr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3308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koziol\Downloads\metrix\GSU_UG-F_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456" y="1268760"/>
            <a:ext cx="7183544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Prostokąt 3"/>
          <p:cNvSpPr>
            <a:spLocks noChangeArrowheads="1"/>
          </p:cNvSpPr>
          <p:nvPr/>
        </p:nvSpPr>
        <p:spPr bwMode="auto">
          <a:xfrm>
            <a:off x="1907704" y="332656"/>
            <a:ext cx="28504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400" b="1" dirty="0" err="1" smtClean="0">
                <a:solidFill>
                  <a:srgbClr val="000066"/>
                </a:solidFill>
                <a:latin typeface="Arial Black" pitchFamily="34" charset="0"/>
              </a:rPr>
              <a:t>Modular</a:t>
            </a:r>
            <a:r>
              <a:rPr lang="pl-PL" sz="2400" b="1" dirty="0" smtClean="0">
                <a:solidFill>
                  <a:srgbClr val="000066"/>
                </a:solidFill>
                <a:latin typeface="Arial Black" pitchFamily="34" charset="0"/>
              </a:rPr>
              <a:t> design:</a:t>
            </a:r>
          </a:p>
          <a:p>
            <a:r>
              <a:rPr lang="pl-PL" sz="2400" b="1" dirty="0" err="1" smtClean="0">
                <a:solidFill>
                  <a:srgbClr val="000066"/>
                </a:solidFill>
                <a:latin typeface="Arial Black" pitchFamily="34" charset="0"/>
              </a:rPr>
              <a:t>UG-F</a:t>
            </a:r>
            <a:r>
              <a:rPr lang="pl-PL" sz="2400" b="1" dirty="0" smtClean="0">
                <a:solidFill>
                  <a:srgbClr val="000066"/>
                </a:solidFill>
                <a:latin typeface="Arial Black" pitchFamily="34" charset="0"/>
              </a:rPr>
              <a:t> </a:t>
            </a:r>
            <a:r>
              <a:rPr lang="pl-PL" sz="2400" b="1" dirty="0">
                <a:solidFill>
                  <a:srgbClr val="000066"/>
                </a:solidFill>
                <a:latin typeface="Arial Black" pitchFamily="34" charset="0"/>
              </a:rPr>
              <a:t>130 mm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52C64-957D-49D6-8DBB-0997FE917239}" type="slidenum">
              <a:rPr lang="pl-PL" smtClean="0"/>
              <a:pPr>
                <a:defRPr/>
              </a:pPr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1873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644900"/>
            <a:ext cx="2038350" cy="2371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644900"/>
            <a:ext cx="2479675" cy="2403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644900"/>
            <a:ext cx="2717800" cy="2403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Prostokąt 3"/>
          <p:cNvSpPr>
            <a:spLocks noChangeArrowheads="1"/>
          </p:cNvSpPr>
          <p:nvPr/>
        </p:nvSpPr>
        <p:spPr bwMode="auto">
          <a:xfrm>
            <a:off x="2195736" y="620688"/>
            <a:ext cx="1836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400" b="1" dirty="0" err="1" smtClean="0">
                <a:solidFill>
                  <a:srgbClr val="003399"/>
                </a:solidFill>
                <a:latin typeface="Arial Black" pitchFamily="34" charset="0"/>
              </a:rPr>
              <a:t>Flexibility</a:t>
            </a:r>
            <a:endParaRPr lang="pl-PL" sz="2400" b="1" dirty="0">
              <a:solidFill>
                <a:srgbClr val="003399"/>
              </a:solidFill>
              <a:latin typeface="Arial Black" pitchFamily="34" charset="0"/>
            </a:endParaRPr>
          </a:p>
        </p:txBody>
      </p:sp>
      <p:sp>
        <p:nvSpPr>
          <p:cNvPr id="28678" name="Prostokąt 3"/>
          <p:cNvSpPr>
            <a:spLocks noChangeArrowheads="1"/>
          </p:cNvSpPr>
          <p:nvPr/>
        </p:nvSpPr>
        <p:spPr bwMode="auto">
          <a:xfrm>
            <a:off x="684213" y="1773238"/>
            <a:ext cx="44944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000" b="1" dirty="0" err="1" smtClean="0">
                <a:solidFill>
                  <a:srgbClr val="003399"/>
                </a:solidFill>
                <a:latin typeface="Arial Black" pitchFamily="34" charset="0"/>
              </a:rPr>
              <a:t>Comaptible</a:t>
            </a:r>
            <a:r>
              <a:rPr lang="pl-PL" sz="2000" b="1" dirty="0" smtClean="0">
                <a:solidFill>
                  <a:srgbClr val="003399"/>
                </a:solidFill>
                <a:latin typeface="Arial Black" pitchFamily="34" charset="0"/>
              </a:rPr>
              <a:t> with </a:t>
            </a:r>
            <a:r>
              <a:rPr lang="pl-PL" sz="2000" b="1" dirty="0" err="1" smtClean="0">
                <a:solidFill>
                  <a:srgbClr val="003399"/>
                </a:solidFill>
                <a:latin typeface="Arial Black" pitchFamily="34" charset="0"/>
              </a:rPr>
              <a:t>all</a:t>
            </a:r>
            <a:r>
              <a:rPr lang="pl-PL" sz="2000" b="1" dirty="0" smtClean="0">
                <a:solidFill>
                  <a:srgbClr val="003399"/>
                </a:solidFill>
                <a:latin typeface="Arial Black" pitchFamily="34" charset="0"/>
              </a:rPr>
              <a:t> UG </a:t>
            </a:r>
            <a:r>
              <a:rPr lang="pl-PL" sz="2000" b="1" dirty="0" err="1" smtClean="0">
                <a:solidFill>
                  <a:srgbClr val="003399"/>
                </a:solidFill>
                <a:latin typeface="Arial Black" pitchFamily="34" charset="0"/>
              </a:rPr>
              <a:t>meters</a:t>
            </a:r>
            <a:endParaRPr lang="pl-PL" sz="2000" b="1" dirty="0">
              <a:solidFill>
                <a:srgbClr val="003399"/>
              </a:solidFill>
              <a:latin typeface="Arial Black" pitchFamily="34" charset="0"/>
            </a:endParaRPr>
          </a:p>
          <a:p>
            <a:pPr>
              <a:buFontTx/>
              <a:buChar char="•"/>
            </a:pPr>
            <a:r>
              <a:rPr lang="pl-PL" b="1" dirty="0">
                <a:solidFill>
                  <a:srgbClr val="003399"/>
                </a:solidFill>
                <a:latin typeface="Arial Black" pitchFamily="34" charset="0"/>
              </a:rPr>
              <a:t>1,2 dm3</a:t>
            </a:r>
          </a:p>
          <a:p>
            <a:pPr>
              <a:buFontTx/>
              <a:buChar char="•"/>
            </a:pPr>
            <a:r>
              <a:rPr lang="pl-PL" b="1" dirty="0" smtClean="0">
                <a:solidFill>
                  <a:srgbClr val="003399"/>
                </a:solidFill>
                <a:latin typeface="Arial Black" pitchFamily="34" charset="0"/>
              </a:rPr>
              <a:t>2,2 </a:t>
            </a:r>
            <a:r>
              <a:rPr lang="pl-PL" b="1" dirty="0">
                <a:solidFill>
                  <a:srgbClr val="003399"/>
                </a:solidFill>
                <a:latin typeface="Arial Black" pitchFamily="34" charset="0"/>
              </a:rPr>
              <a:t>dm3</a:t>
            </a:r>
          </a:p>
        </p:txBody>
      </p:sp>
    </p:spTree>
    <p:extLst>
      <p:ext uri="{BB962C8B-B14F-4D97-AF65-F5344CB8AC3E}">
        <p14:creationId xmlns:p14="http://schemas.microsoft.com/office/powerpoint/2010/main" val="2896637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62"/>
          <a:stretch>
            <a:fillRect/>
          </a:stretch>
        </p:blipFill>
        <p:spPr bwMode="auto">
          <a:xfrm>
            <a:off x="0" y="1628800"/>
            <a:ext cx="4139952" cy="285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5" b="28387"/>
          <a:stretch>
            <a:fillRect/>
          </a:stretch>
        </p:blipFill>
        <p:spPr bwMode="auto">
          <a:xfrm>
            <a:off x="5076825" y="1989138"/>
            <a:ext cx="3851275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3" t="30978" r="6369" b="28479"/>
          <a:stretch>
            <a:fillRect/>
          </a:stretch>
        </p:blipFill>
        <p:spPr bwMode="auto">
          <a:xfrm>
            <a:off x="250825" y="4797425"/>
            <a:ext cx="420687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Prostokąt 3"/>
          <p:cNvSpPr>
            <a:spLocks noChangeArrowheads="1"/>
          </p:cNvSpPr>
          <p:nvPr/>
        </p:nvSpPr>
        <p:spPr bwMode="auto">
          <a:xfrm>
            <a:off x="2123728" y="620688"/>
            <a:ext cx="32555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400" b="1" dirty="0" smtClean="0">
                <a:solidFill>
                  <a:srgbClr val="003399"/>
                </a:solidFill>
                <a:latin typeface="Arial Black" pitchFamily="34" charset="0"/>
              </a:rPr>
              <a:t>Design </a:t>
            </a:r>
            <a:r>
              <a:rPr lang="pl-PL" sz="2400" b="1" dirty="0" err="1" smtClean="0">
                <a:solidFill>
                  <a:srgbClr val="003399"/>
                </a:solidFill>
                <a:latin typeface="Arial Black" pitchFamily="34" charset="0"/>
              </a:rPr>
              <a:t>challenges</a:t>
            </a:r>
            <a:endParaRPr lang="pl-PL" sz="2400" b="1" dirty="0">
              <a:solidFill>
                <a:srgbClr val="003399"/>
              </a:solidFill>
              <a:latin typeface="Arial Black" pitchFamily="34" charset="0"/>
            </a:endParaRPr>
          </a:p>
        </p:txBody>
      </p:sp>
      <p:sp>
        <p:nvSpPr>
          <p:cNvPr id="5129" name="Prostokąt 3"/>
          <p:cNvSpPr>
            <a:spLocks noChangeArrowheads="1"/>
          </p:cNvSpPr>
          <p:nvPr/>
        </p:nvSpPr>
        <p:spPr bwMode="auto">
          <a:xfrm>
            <a:off x="4500563" y="5013325"/>
            <a:ext cx="4248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sz="2400" b="1" dirty="0" smtClean="0">
                <a:solidFill>
                  <a:srgbClr val="003399"/>
                </a:solidFill>
                <a:latin typeface="Arial Black" pitchFamily="34" charset="0"/>
              </a:rPr>
              <a:t>Design </a:t>
            </a:r>
            <a:r>
              <a:rPr lang="pl-PL" sz="2400" b="1" dirty="0" err="1" smtClean="0">
                <a:solidFill>
                  <a:srgbClr val="003399"/>
                </a:solidFill>
                <a:latin typeface="Arial Black" pitchFamily="34" charset="0"/>
              </a:rPr>
              <a:t>optimalization</a:t>
            </a:r>
            <a:r>
              <a:rPr lang="pl-PL" sz="2400" b="1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2400" b="1" dirty="0" err="1" smtClean="0">
                <a:solidFill>
                  <a:srgbClr val="003399"/>
                </a:solidFill>
                <a:latin typeface="Arial Black" pitchFamily="34" charset="0"/>
              </a:rPr>
              <a:t>using</a:t>
            </a:r>
            <a:r>
              <a:rPr lang="pl-PL" sz="2400" b="1" dirty="0" smtClean="0">
                <a:solidFill>
                  <a:srgbClr val="003399"/>
                </a:solidFill>
                <a:latin typeface="Arial Black" pitchFamily="34" charset="0"/>
              </a:rPr>
              <a:t> CFD</a:t>
            </a:r>
            <a:endParaRPr lang="pl-PL" sz="2400" b="1" dirty="0">
              <a:solidFill>
                <a:srgbClr val="003399"/>
              </a:solidFill>
              <a:latin typeface="Arial Black" pitchFamily="34" charset="0"/>
            </a:endParaRPr>
          </a:p>
          <a:p>
            <a:r>
              <a:rPr lang="pl-PL" b="1" i="1" dirty="0" err="1">
                <a:solidFill>
                  <a:srgbClr val="003399"/>
                </a:solidFill>
              </a:rPr>
              <a:t>Computional</a:t>
            </a:r>
            <a:r>
              <a:rPr lang="pl-PL" b="1" i="1" dirty="0">
                <a:solidFill>
                  <a:srgbClr val="003399"/>
                </a:solidFill>
              </a:rPr>
              <a:t> Fluid Dynamics</a:t>
            </a:r>
            <a:r>
              <a:rPr lang="pl-PL" sz="2400" b="1" dirty="0">
                <a:solidFill>
                  <a:srgbClr val="003399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52C64-957D-49D6-8DBB-0997FE917239}" type="slidenum">
              <a:rPr lang="pl-PL" smtClean="0"/>
              <a:pPr>
                <a:defRPr/>
              </a:pPr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01331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0" t="25696" r="17552" b="20291"/>
          <a:stretch>
            <a:fillRect/>
          </a:stretch>
        </p:blipFill>
        <p:spPr bwMode="auto">
          <a:xfrm>
            <a:off x="2627784" y="733497"/>
            <a:ext cx="6516216" cy="612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Prostokąt 3"/>
          <p:cNvSpPr>
            <a:spLocks noChangeArrowheads="1"/>
          </p:cNvSpPr>
          <p:nvPr/>
        </p:nvSpPr>
        <p:spPr bwMode="auto">
          <a:xfrm>
            <a:off x="323528" y="4293096"/>
            <a:ext cx="23968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b="1" dirty="0" err="1" smtClean="0">
                <a:solidFill>
                  <a:srgbClr val="003399"/>
                </a:solidFill>
              </a:rPr>
              <a:t>Pressure</a:t>
            </a:r>
            <a:r>
              <a:rPr lang="pl-PL" b="1" dirty="0" smtClean="0">
                <a:solidFill>
                  <a:srgbClr val="003399"/>
                </a:solidFill>
              </a:rPr>
              <a:t> drop</a:t>
            </a:r>
            <a:r>
              <a:rPr lang="pl-PL" b="1" dirty="0">
                <a:solidFill>
                  <a:srgbClr val="003399"/>
                </a:solidFill>
              </a:rPr>
              <a:t/>
            </a:r>
            <a:br>
              <a:rPr lang="pl-PL" b="1" dirty="0">
                <a:solidFill>
                  <a:srgbClr val="003399"/>
                </a:solidFill>
              </a:rPr>
            </a:br>
            <a:r>
              <a:rPr lang="pl-PL" b="1" dirty="0" err="1" smtClean="0">
                <a:solidFill>
                  <a:srgbClr val="003399"/>
                </a:solidFill>
              </a:rPr>
              <a:t>acc</a:t>
            </a:r>
            <a:r>
              <a:rPr lang="pl-PL" b="1" dirty="0" smtClean="0">
                <a:solidFill>
                  <a:srgbClr val="003399"/>
                </a:solidFill>
              </a:rPr>
              <a:t>. </a:t>
            </a:r>
            <a:r>
              <a:rPr lang="pl-PL" b="1" dirty="0">
                <a:solidFill>
                  <a:srgbClr val="003399"/>
                </a:solidFill>
              </a:rPr>
              <a:t>CFD </a:t>
            </a:r>
            <a:r>
              <a:rPr lang="en-GB" b="1" dirty="0">
                <a:solidFill>
                  <a:srgbClr val="003399"/>
                </a:solidFill>
              </a:rPr>
              <a:t>~0,</a:t>
            </a:r>
            <a:r>
              <a:rPr lang="pl-PL" b="1" dirty="0">
                <a:solidFill>
                  <a:srgbClr val="003399"/>
                </a:solidFill>
              </a:rPr>
              <a:t>2 </a:t>
            </a:r>
            <a:r>
              <a:rPr lang="en-GB" b="1" dirty="0">
                <a:solidFill>
                  <a:srgbClr val="003399"/>
                </a:solidFill>
              </a:rPr>
              <a:t>mbar</a:t>
            </a:r>
            <a:endParaRPr lang="pl-PL" b="1" dirty="0">
              <a:solidFill>
                <a:srgbClr val="003399"/>
              </a:solidFill>
            </a:endParaRPr>
          </a:p>
        </p:txBody>
      </p:sp>
      <p:sp>
        <p:nvSpPr>
          <p:cNvPr id="30724" name="Prostokąt 3"/>
          <p:cNvSpPr>
            <a:spLocks noChangeArrowheads="1"/>
          </p:cNvSpPr>
          <p:nvPr/>
        </p:nvSpPr>
        <p:spPr bwMode="auto">
          <a:xfrm>
            <a:off x="2267744" y="188640"/>
            <a:ext cx="28803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l-PL" sz="2000" b="1" dirty="0" smtClean="0">
                <a:solidFill>
                  <a:srgbClr val="003399"/>
                </a:solidFill>
                <a:latin typeface="Arial Black" pitchFamily="34" charset="0"/>
              </a:rPr>
              <a:t>CFD </a:t>
            </a:r>
            <a:r>
              <a:rPr lang="pl-PL" sz="2000" b="1" dirty="0" err="1" smtClean="0">
                <a:solidFill>
                  <a:srgbClr val="003399"/>
                </a:solidFill>
                <a:latin typeface="Arial Black" pitchFamily="34" charset="0"/>
              </a:rPr>
              <a:t>simulations</a:t>
            </a:r>
            <a:r>
              <a:rPr lang="pl-PL" sz="2000" b="1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endParaRPr lang="pl-PL" sz="2000" b="1" i="1" dirty="0">
              <a:solidFill>
                <a:srgbClr val="003399"/>
              </a:solidFill>
              <a:latin typeface="Arial Black" pitchFamily="34" charset="0"/>
            </a:endParaRPr>
          </a:p>
        </p:txBody>
      </p:sp>
      <p:sp>
        <p:nvSpPr>
          <p:cNvPr id="6152" name="Prostokąt 3"/>
          <p:cNvSpPr>
            <a:spLocks noChangeArrowheads="1"/>
          </p:cNvSpPr>
          <p:nvPr/>
        </p:nvSpPr>
        <p:spPr bwMode="auto">
          <a:xfrm>
            <a:off x="323528" y="5156696"/>
            <a:ext cx="23519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3399"/>
                </a:solidFill>
              </a:rPr>
              <a:t>Real </a:t>
            </a:r>
            <a:r>
              <a:rPr lang="pl-PL" b="1" dirty="0" err="1" smtClean="0">
                <a:solidFill>
                  <a:srgbClr val="003399"/>
                </a:solidFill>
              </a:rPr>
              <a:t>pressure</a:t>
            </a:r>
            <a:r>
              <a:rPr lang="pl-PL" b="1" dirty="0" smtClean="0">
                <a:solidFill>
                  <a:srgbClr val="003399"/>
                </a:solidFill>
              </a:rPr>
              <a:t> drop </a:t>
            </a:r>
            <a:r>
              <a:rPr lang="pl-PL" b="1" dirty="0">
                <a:solidFill>
                  <a:srgbClr val="003399"/>
                </a:solidFill>
              </a:rPr>
              <a:t/>
            </a:r>
            <a:br>
              <a:rPr lang="pl-PL" b="1" dirty="0">
                <a:solidFill>
                  <a:srgbClr val="003399"/>
                </a:solidFill>
              </a:rPr>
            </a:br>
            <a:r>
              <a:rPr lang="en-GB" b="1" dirty="0" smtClean="0">
                <a:solidFill>
                  <a:srgbClr val="003399"/>
                </a:solidFill>
              </a:rPr>
              <a:t>~</a:t>
            </a:r>
            <a:r>
              <a:rPr lang="en-GB" b="1" dirty="0">
                <a:solidFill>
                  <a:srgbClr val="003399"/>
                </a:solidFill>
              </a:rPr>
              <a:t>0,</a:t>
            </a:r>
            <a:r>
              <a:rPr lang="pl-PL" b="1" dirty="0">
                <a:solidFill>
                  <a:srgbClr val="003399"/>
                </a:solidFill>
              </a:rPr>
              <a:t>15 </a:t>
            </a:r>
            <a:r>
              <a:rPr lang="en-GB" b="1" dirty="0">
                <a:solidFill>
                  <a:srgbClr val="003399"/>
                </a:solidFill>
              </a:rPr>
              <a:t>mbar</a:t>
            </a:r>
            <a:endParaRPr lang="pl-PL" b="1" dirty="0">
              <a:solidFill>
                <a:srgbClr val="003399"/>
              </a:solidFill>
            </a:endParaRPr>
          </a:p>
        </p:txBody>
      </p:sp>
      <p:sp>
        <p:nvSpPr>
          <p:cNvPr id="6154" name="Prostokąt 3"/>
          <p:cNvSpPr>
            <a:spLocks noChangeArrowheads="1"/>
          </p:cNvSpPr>
          <p:nvPr/>
        </p:nvSpPr>
        <p:spPr bwMode="auto">
          <a:xfrm>
            <a:off x="323528" y="5948858"/>
            <a:ext cx="18357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000" b="1" i="1" dirty="0" err="1" smtClean="0">
                <a:solidFill>
                  <a:srgbClr val="003399"/>
                </a:solidFill>
              </a:rPr>
              <a:t>Other</a:t>
            </a:r>
            <a:r>
              <a:rPr lang="pl-PL" sz="2000" b="1" i="1" dirty="0" smtClean="0">
                <a:solidFill>
                  <a:srgbClr val="003399"/>
                </a:solidFill>
              </a:rPr>
              <a:t> </a:t>
            </a:r>
            <a:r>
              <a:rPr lang="pl-PL" sz="2000" b="1" i="1" dirty="0" err="1" smtClean="0">
                <a:solidFill>
                  <a:srgbClr val="003399"/>
                </a:solidFill>
              </a:rPr>
              <a:t>models</a:t>
            </a:r>
            <a:endParaRPr lang="pl-PL" sz="2000" b="1" i="1" dirty="0">
              <a:solidFill>
                <a:srgbClr val="003399"/>
              </a:solidFill>
            </a:endParaRPr>
          </a:p>
          <a:p>
            <a:r>
              <a:rPr lang="pl-PL" sz="2000" b="1" i="1" dirty="0">
                <a:solidFill>
                  <a:srgbClr val="003399"/>
                </a:solidFill>
              </a:rPr>
              <a:t>&lt;0,05 </a:t>
            </a:r>
            <a:r>
              <a:rPr lang="pl-PL" sz="2000" b="1" i="1" dirty="0" err="1">
                <a:solidFill>
                  <a:srgbClr val="003399"/>
                </a:solidFill>
              </a:rPr>
              <a:t>mbar</a:t>
            </a:r>
            <a:endParaRPr lang="pl-PL" sz="2000" b="1" i="1" dirty="0">
              <a:solidFill>
                <a:srgbClr val="003399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52C64-957D-49D6-8DBB-0997FE917239}" type="slidenum">
              <a:rPr lang="pl-PL" smtClean="0"/>
              <a:pPr>
                <a:defRPr/>
              </a:pPr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1369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52" grpId="0"/>
      <p:bldP spid="61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koziol\Downloads\metrix\GSU_UG-F_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8263"/>
            <a:ext cx="7235825" cy="55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Prostokąt 3"/>
          <p:cNvSpPr>
            <a:spLocks noChangeArrowheads="1"/>
          </p:cNvSpPr>
          <p:nvPr/>
        </p:nvSpPr>
        <p:spPr bwMode="auto">
          <a:xfrm>
            <a:off x="1907704" y="332656"/>
            <a:ext cx="6840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l-PL" sz="2400" dirty="0" smtClean="0">
                <a:solidFill>
                  <a:srgbClr val="000066"/>
                </a:solidFill>
                <a:latin typeface="Arial Black" pitchFamily="34" charset="0"/>
              </a:rPr>
              <a:t>CFD </a:t>
            </a:r>
            <a:r>
              <a:rPr lang="pl-PL" sz="2400" dirty="0" err="1" smtClean="0">
                <a:solidFill>
                  <a:srgbClr val="000066"/>
                </a:solidFill>
                <a:latin typeface="Arial Black" pitchFamily="34" charset="0"/>
              </a:rPr>
              <a:t>o</a:t>
            </a:r>
            <a:r>
              <a:rPr lang="pl-PL" sz="2400" b="1" dirty="0" err="1" smtClean="0">
                <a:solidFill>
                  <a:srgbClr val="000066"/>
                </a:solidFill>
                <a:latin typeface="Arial Black" pitchFamily="34" charset="0"/>
              </a:rPr>
              <a:t>ptimized</a:t>
            </a:r>
            <a:r>
              <a:rPr lang="pl-PL" sz="2400" b="1" dirty="0" smtClean="0">
                <a:solidFill>
                  <a:srgbClr val="000066"/>
                </a:solidFill>
                <a:latin typeface="Arial Black" pitchFamily="34" charset="0"/>
              </a:rPr>
              <a:t> adapter of:</a:t>
            </a:r>
          </a:p>
          <a:p>
            <a:r>
              <a:rPr lang="pl-PL" sz="2400" b="1" dirty="0" err="1" smtClean="0">
                <a:solidFill>
                  <a:srgbClr val="000066"/>
                </a:solidFill>
                <a:latin typeface="Arial Black" pitchFamily="34" charset="0"/>
              </a:rPr>
              <a:t>UG-F</a:t>
            </a:r>
            <a:r>
              <a:rPr lang="pl-PL" sz="2400" b="1" dirty="0" smtClean="0">
                <a:solidFill>
                  <a:srgbClr val="000066"/>
                </a:solidFill>
                <a:latin typeface="Arial Black" pitchFamily="34" charset="0"/>
              </a:rPr>
              <a:t> </a:t>
            </a:r>
            <a:r>
              <a:rPr lang="pl-PL" sz="2400" b="1" dirty="0">
                <a:solidFill>
                  <a:srgbClr val="000066"/>
                </a:solidFill>
                <a:latin typeface="Arial Black" pitchFamily="34" charset="0"/>
              </a:rPr>
              <a:t>110 mm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52C64-957D-49D6-8DBB-0997FE917239}" type="slidenum">
              <a:rPr lang="pl-PL" smtClean="0"/>
              <a:pPr>
                <a:defRPr/>
              </a:pPr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3029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UG-NL-1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62892"/>
            <a:ext cx="8789634" cy="51951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Prostokąt 3"/>
          <p:cNvSpPr>
            <a:spLocks noChangeArrowheads="1"/>
          </p:cNvSpPr>
          <p:nvPr/>
        </p:nvSpPr>
        <p:spPr bwMode="auto">
          <a:xfrm>
            <a:off x="2051720" y="548680"/>
            <a:ext cx="267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400" b="1" dirty="0" err="1">
                <a:solidFill>
                  <a:srgbClr val="000066"/>
                </a:solidFill>
                <a:latin typeface="Arial Black" pitchFamily="34" charset="0"/>
              </a:rPr>
              <a:t>UG-NL</a:t>
            </a:r>
            <a:r>
              <a:rPr lang="pl-PL" sz="2400" b="1" dirty="0">
                <a:solidFill>
                  <a:srgbClr val="000066"/>
                </a:solidFill>
                <a:latin typeface="Arial Black" pitchFamily="34" charset="0"/>
              </a:rPr>
              <a:t> 220 mm</a:t>
            </a:r>
          </a:p>
        </p:txBody>
      </p:sp>
    </p:spTree>
    <p:extLst>
      <p:ext uri="{BB962C8B-B14F-4D97-AF65-F5344CB8AC3E}">
        <p14:creationId xmlns:p14="http://schemas.microsoft.com/office/powerpoint/2010/main" val="1385652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83590"/>
            <a:ext cx="3963987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417091" y="1539765"/>
            <a:ext cx="464343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228600" eaLnBrk="0" hangingPunct="0"/>
            <a:r>
              <a:rPr lang="en-US" sz="1400" dirty="0" smtClean="0">
                <a:solidFill>
                  <a:srgbClr val="000066"/>
                </a:solidFill>
                <a:cs typeface="Times New Roman" pitchFamily="18" charset="0"/>
              </a:rPr>
              <a:t>New Smart Meters G</a:t>
            </a:r>
            <a:r>
              <a:rPr lang="pl-PL" sz="1400" dirty="0" smtClean="0">
                <a:solidFill>
                  <a:srgbClr val="000066"/>
                </a:solidFill>
                <a:cs typeface="Times New Roman" pitchFamily="18" charset="0"/>
              </a:rPr>
              <a:t>x</a:t>
            </a:r>
            <a:r>
              <a:rPr lang="en-US" sz="1400" dirty="0" smtClean="0">
                <a:solidFill>
                  <a:srgbClr val="000066"/>
                </a:solidFill>
                <a:cs typeface="Times New Roman" pitchFamily="18" charset="0"/>
              </a:rPr>
              <a:t>S series combine all the best features and capabilities of previous models </a:t>
            </a:r>
            <a:r>
              <a:rPr lang="pl-PL" sz="1400" dirty="0" smtClean="0">
                <a:solidFill>
                  <a:srgbClr val="000066"/>
                </a:solidFill>
                <a:cs typeface="Times New Roman" pitchFamily="18" charset="0"/>
              </a:rPr>
              <a:t>:</a:t>
            </a:r>
            <a:endParaRPr lang="pl-PL" sz="1400" dirty="0">
              <a:solidFill>
                <a:srgbClr val="000066"/>
              </a:solidFill>
              <a:cs typeface="Times New Roman" pitchFamily="18" charset="0"/>
            </a:endParaRPr>
          </a:p>
          <a:p>
            <a:pPr indent="228600" eaLnBrk="0" hangingPunct="0"/>
            <a:endParaRPr lang="pl-PL" sz="1400" dirty="0">
              <a:solidFill>
                <a:srgbClr val="000066"/>
              </a:solidFill>
              <a:cs typeface="Times New Roman" pitchFamily="18" charset="0"/>
            </a:endParaRPr>
          </a:p>
          <a:p>
            <a:pPr indent="228600" eaLnBrk="0" hangingPunct="0">
              <a:buFontTx/>
              <a:buChar char="•"/>
            </a:pPr>
            <a:r>
              <a:rPr lang="en-US" sz="1400" dirty="0" smtClean="0">
                <a:solidFill>
                  <a:srgbClr val="000066"/>
                </a:solidFill>
                <a:cs typeface="Times New Roman" pitchFamily="18" charset="0"/>
              </a:rPr>
              <a:t>Reliable, resistant to interference, optical pulse readings</a:t>
            </a:r>
            <a:r>
              <a:rPr lang="pl-PL" sz="1400" dirty="0" smtClean="0">
                <a:solidFill>
                  <a:srgbClr val="000066"/>
                </a:solidFill>
                <a:cs typeface="Times New Roman" pitchFamily="18" charset="0"/>
              </a:rPr>
              <a:t> from </a:t>
            </a:r>
            <a:r>
              <a:rPr lang="pl-PL" sz="1400" dirty="0" err="1" smtClean="0">
                <a:solidFill>
                  <a:srgbClr val="000066"/>
                </a:solidFill>
                <a:cs typeface="Times New Roman" pitchFamily="18" charset="0"/>
              </a:rPr>
              <a:t>measuring</a:t>
            </a:r>
            <a:r>
              <a:rPr lang="pl-PL" sz="1400" dirty="0" smtClean="0">
                <a:solidFill>
                  <a:srgbClr val="000066"/>
                </a:solidFill>
                <a:cs typeface="Times New Roman" pitchFamily="18" charset="0"/>
              </a:rPr>
              <a:t> unit</a:t>
            </a:r>
            <a:r>
              <a:rPr lang="en-US" sz="1400" dirty="0" smtClean="0">
                <a:solidFill>
                  <a:srgbClr val="000066"/>
                </a:solidFill>
                <a:cs typeface="Times New Roman" pitchFamily="18" charset="0"/>
              </a:rPr>
              <a:t>, using a Gray code wheel</a:t>
            </a:r>
            <a:endParaRPr lang="pl-PL" sz="1400" dirty="0" smtClean="0">
              <a:solidFill>
                <a:srgbClr val="000066"/>
              </a:solidFill>
              <a:cs typeface="Times New Roman" pitchFamily="18" charset="0"/>
            </a:endParaRPr>
          </a:p>
          <a:p>
            <a:pPr indent="228600" eaLnBrk="0" hangingPunct="0">
              <a:buFontTx/>
              <a:buChar char="•"/>
            </a:pPr>
            <a:r>
              <a:rPr lang="pl-PL" sz="1400" dirty="0" smtClean="0">
                <a:solidFill>
                  <a:srgbClr val="000066"/>
                </a:solidFill>
                <a:cs typeface="Times New Roman" pitchFamily="18" charset="0"/>
              </a:rPr>
              <a:t>Much </a:t>
            </a:r>
            <a:r>
              <a:rPr lang="pl-PL" sz="1400" dirty="0" err="1" smtClean="0">
                <a:solidFill>
                  <a:srgbClr val="000066"/>
                </a:solidFill>
                <a:cs typeface="Times New Roman" pitchFamily="18" charset="0"/>
              </a:rPr>
              <a:t>better</a:t>
            </a:r>
            <a:r>
              <a:rPr lang="pl-PL" sz="1400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pl-PL" sz="1400" dirty="0" err="1" smtClean="0">
                <a:solidFill>
                  <a:srgbClr val="000066"/>
                </a:solidFill>
                <a:cs typeface="Times New Roman" pitchFamily="18" charset="0"/>
              </a:rPr>
              <a:t>metrological</a:t>
            </a:r>
            <a:r>
              <a:rPr lang="pl-PL" sz="1400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pl-PL" sz="1400" dirty="0" err="1" smtClean="0">
                <a:solidFill>
                  <a:srgbClr val="000066"/>
                </a:solidFill>
                <a:cs typeface="Times New Roman" pitchFamily="18" charset="0"/>
              </a:rPr>
              <a:t>accuracy</a:t>
            </a:r>
            <a:r>
              <a:rPr lang="pl-PL" sz="1400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pl-PL" sz="1400" dirty="0" err="1" smtClean="0">
                <a:solidFill>
                  <a:srgbClr val="000066"/>
                </a:solidFill>
                <a:cs typeface="Times New Roman" pitchFamily="18" charset="0"/>
              </a:rPr>
              <a:t>due</a:t>
            </a:r>
            <a:r>
              <a:rPr lang="pl-PL" sz="1400" dirty="0" smtClean="0">
                <a:solidFill>
                  <a:srgbClr val="000066"/>
                </a:solidFill>
                <a:cs typeface="Times New Roman" pitchFamily="18" charset="0"/>
              </a:rPr>
              <a:t> to error </a:t>
            </a:r>
            <a:r>
              <a:rPr lang="pl-PL" sz="1400" dirty="0" err="1" smtClean="0">
                <a:solidFill>
                  <a:srgbClr val="000066"/>
                </a:solidFill>
                <a:cs typeface="Times New Roman" pitchFamily="18" charset="0"/>
              </a:rPr>
              <a:t>curve</a:t>
            </a:r>
            <a:r>
              <a:rPr lang="pl-PL" sz="1400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pl-PL" sz="1400" dirty="0" err="1" smtClean="0">
                <a:solidFill>
                  <a:srgbClr val="000066"/>
                </a:solidFill>
                <a:cs typeface="Times New Roman" pitchFamily="18" charset="0"/>
              </a:rPr>
              <a:t>correction</a:t>
            </a:r>
            <a:endParaRPr lang="pl-PL" sz="1400" dirty="0" smtClean="0">
              <a:solidFill>
                <a:srgbClr val="000066"/>
              </a:solidFill>
              <a:cs typeface="Times New Roman" pitchFamily="18" charset="0"/>
            </a:endParaRPr>
          </a:p>
          <a:p>
            <a:pPr indent="228600" eaLnBrk="0" hangingPunct="0">
              <a:buFontTx/>
              <a:buChar char="•"/>
            </a:pPr>
            <a:r>
              <a:rPr lang="pl-PL" sz="1400" dirty="0" err="1" smtClean="0">
                <a:solidFill>
                  <a:srgbClr val="000066"/>
                </a:solidFill>
                <a:cs typeface="Times New Roman" pitchFamily="18" charset="0"/>
              </a:rPr>
              <a:t>Temperature</a:t>
            </a:r>
            <a:r>
              <a:rPr lang="pl-PL" sz="1400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pl-PL" sz="1400" dirty="0" err="1" smtClean="0">
                <a:solidFill>
                  <a:srgbClr val="000066"/>
                </a:solidFill>
                <a:cs typeface="Times New Roman" pitchFamily="18" charset="0"/>
              </a:rPr>
              <a:t>compensation</a:t>
            </a:r>
            <a:endParaRPr lang="pl-PL" sz="1400" dirty="0">
              <a:solidFill>
                <a:srgbClr val="000066"/>
              </a:solidFill>
              <a:cs typeface="Times New Roman" pitchFamily="18" charset="0"/>
            </a:endParaRPr>
          </a:p>
          <a:p>
            <a:pPr indent="228600" eaLnBrk="0" hangingPunct="0">
              <a:buFontTx/>
              <a:buChar char="•"/>
            </a:pPr>
            <a:r>
              <a:rPr lang="pl-PL" sz="1400" dirty="0" err="1" smtClean="0">
                <a:solidFill>
                  <a:srgbClr val="000066"/>
                </a:solidFill>
                <a:cs typeface="Times New Roman" pitchFamily="18" charset="0"/>
              </a:rPr>
              <a:t>Internal</a:t>
            </a:r>
            <a:r>
              <a:rPr lang="pl-PL" sz="1400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pl-PL" sz="1400" dirty="0" err="1" smtClean="0">
                <a:solidFill>
                  <a:srgbClr val="000066"/>
                </a:solidFill>
                <a:cs typeface="Times New Roman" pitchFamily="18" charset="0"/>
              </a:rPr>
              <a:t>shutt-off</a:t>
            </a:r>
            <a:r>
              <a:rPr lang="pl-PL" sz="1400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pl-PL" sz="1400" dirty="0" err="1" smtClean="0">
                <a:solidFill>
                  <a:srgbClr val="000066"/>
                </a:solidFill>
                <a:cs typeface="Times New Roman" pitchFamily="18" charset="0"/>
              </a:rPr>
              <a:t>valve</a:t>
            </a:r>
            <a:r>
              <a:rPr lang="pl-PL" sz="1400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endParaRPr lang="pl-PL" sz="1400" dirty="0">
              <a:solidFill>
                <a:srgbClr val="000066"/>
              </a:solidFill>
              <a:cs typeface="Times New Roman" pitchFamily="18" charset="0"/>
            </a:endParaRPr>
          </a:p>
          <a:p>
            <a:pPr indent="228600" eaLnBrk="0" hangingPunct="0">
              <a:buFontTx/>
              <a:buChar char="•"/>
            </a:pPr>
            <a:r>
              <a:rPr lang="pl-PL" sz="1400" dirty="0" smtClean="0">
                <a:solidFill>
                  <a:srgbClr val="000066"/>
                </a:solidFill>
                <a:cs typeface="Times New Roman" pitchFamily="18" charset="0"/>
              </a:rPr>
              <a:t>Volume and </a:t>
            </a:r>
            <a:r>
              <a:rPr lang="pl-PL" sz="1400" dirty="0" err="1" smtClean="0">
                <a:solidFill>
                  <a:srgbClr val="000066"/>
                </a:solidFill>
                <a:cs typeface="Times New Roman" pitchFamily="18" charset="0"/>
              </a:rPr>
              <a:t>Alarms</a:t>
            </a:r>
            <a:r>
              <a:rPr lang="pl-PL" sz="1400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pl-PL" sz="1400" dirty="0" err="1" smtClean="0">
                <a:solidFill>
                  <a:srgbClr val="000066"/>
                </a:solidFill>
                <a:cs typeface="Times New Roman" pitchFamily="18" charset="0"/>
              </a:rPr>
              <a:t>registarion</a:t>
            </a:r>
            <a:endParaRPr lang="pl-PL" sz="1400" dirty="0">
              <a:solidFill>
                <a:srgbClr val="000066"/>
              </a:solidFill>
              <a:cs typeface="Times New Roman" pitchFamily="18" charset="0"/>
            </a:endParaRPr>
          </a:p>
          <a:p>
            <a:pPr indent="228600" eaLnBrk="0" hangingPunct="0">
              <a:buFontTx/>
              <a:buChar char="•"/>
            </a:pPr>
            <a:r>
              <a:rPr lang="pl-PL" sz="1400" dirty="0" smtClean="0">
                <a:solidFill>
                  <a:srgbClr val="000066"/>
                </a:solidFill>
                <a:cs typeface="Times New Roman" pitchFamily="18" charset="0"/>
              </a:rPr>
              <a:t>Remote </a:t>
            </a:r>
            <a:r>
              <a:rPr lang="pl-PL" sz="1400" dirty="0" err="1" smtClean="0">
                <a:solidFill>
                  <a:srgbClr val="000066"/>
                </a:solidFill>
                <a:cs typeface="Times New Roman" pitchFamily="18" charset="0"/>
              </a:rPr>
              <a:t>safe</a:t>
            </a:r>
            <a:r>
              <a:rPr lang="pl-PL" sz="1400" dirty="0" smtClean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pl-PL" sz="1400" dirty="0" err="1" smtClean="0">
                <a:solidFill>
                  <a:srgbClr val="000066"/>
                </a:solidFill>
                <a:cs typeface="Times New Roman" pitchFamily="18" charset="0"/>
              </a:rPr>
              <a:t>reading</a:t>
            </a:r>
            <a:r>
              <a:rPr lang="pl-PL" sz="1400" dirty="0" smtClean="0">
                <a:solidFill>
                  <a:srgbClr val="000066"/>
                </a:solidFill>
                <a:cs typeface="Times New Roman" pitchFamily="18" charset="0"/>
              </a:rPr>
              <a:t>  </a:t>
            </a:r>
            <a:r>
              <a:rPr lang="pl-PL" sz="1400" dirty="0" err="1" smtClean="0">
                <a:solidFill>
                  <a:srgbClr val="000066"/>
                </a:solidFill>
                <a:cs typeface="Times New Roman" pitchFamily="18" charset="0"/>
              </a:rPr>
              <a:t>using</a:t>
            </a:r>
            <a:r>
              <a:rPr lang="pl-PL" sz="1400" dirty="0" smtClean="0">
                <a:solidFill>
                  <a:srgbClr val="000066"/>
                </a:solidFill>
                <a:cs typeface="Times New Roman" pitchFamily="18" charset="0"/>
              </a:rPr>
              <a:t> AES-128 </a:t>
            </a:r>
            <a:r>
              <a:rPr lang="pl-PL" sz="1400" dirty="0" err="1" smtClean="0">
                <a:solidFill>
                  <a:srgbClr val="000066"/>
                </a:solidFill>
                <a:cs typeface="Times New Roman" pitchFamily="18" charset="0"/>
              </a:rPr>
              <a:t>encryption</a:t>
            </a:r>
            <a:endParaRPr lang="pl-PL" sz="1400" dirty="0">
              <a:solidFill>
                <a:srgbClr val="000066"/>
              </a:solidFill>
              <a:cs typeface="Times New Roman" pitchFamily="18" charset="0"/>
            </a:endParaRPr>
          </a:p>
          <a:p>
            <a:pPr indent="228600" eaLnBrk="0" hangingPunct="0">
              <a:buFontTx/>
              <a:buChar char="•"/>
            </a:pPr>
            <a:r>
              <a:rPr lang="pl-PL" sz="1400" dirty="0" err="1" smtClean="0">
                <a:solidFill>
                  <a:srgbClr val="000066"/>
                </a:solidFill>
                <a:cs typeface="Times New Roman" pitchFamily="18" charset="0"/>
              </a:rPr>
              <a:t>Wired</a:t>
            </a:r>
            <a:r>
              <a:rPr lang="pl-PL" sz="1400" dirty="0" smtClean="0">
                <a:solidFill>
                  <a:srgbClr val="000066"/>
                </a:solidFill>
                <a:cs typeface="Times New Roman" pitchFamily="18" charset="0"/>
              </a:rPr>
              <a:t>/Wireless </a:t>
            </a:r>
            <a:r>
              <a:rPr lang="pl-PL" sz="1400" dirty="0" err="1" smtClean="0">
                <a:solidFill>
                  <a:srgbClr val="000066"/>
                </a:solidFill>
                <a:cs typeface="Times New Roman" pitchFamily="18" charset="0"/>
              </a:rPr>
              <a:t>communication</a:t>
            </a:r>
            <a:r>
              <a:rPr lang="pl-PL" sz="1400" dirty="0" smtClean="0">
                <a:solidFill>
                  <a:srgbClr val="000066"/>
                </a:solidFill>
                <a:cs typeface="Times New Roman" pitchFamily="18" charset="0"/>
              </a:rPr>
              <a:t> EN-13757</a:t>
            </a:r>
            <a:endParaRPr lang="pl-PL" sz="1400" dirty="0">
              <a:solidFill>
                <a:srgbClr val="000066"/>
              </a:solidFill>
            </a:endParaRPr>
          </a:p>
          <a:p>
            <a:pPr indent="228600" eaLnBrk="0" hangingPunct="0"/>
            <a:endParaRPr lang="pl-PL" sz="1400" dirty="0"/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2195736" y="476672"/>
            <a:ext cx="5400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dirty="0" err="1" smtClean="0">
                <a:solidFill>
                  <a:srgbClr val="003399"/>
                </a:solidFill>
                <a:latin typeface="Arial Black" pitchFamily="34" charset="0"/>
              </a:rPr>
              <a:t>GxS</a:t>
            </a:r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 Smart Gas </a:t>
            </a:r>
            <a:r>
              <a:rPr lang="pl-PL" sz="2400" dirty="0" err="1" smtClean="0">
                <a:solidFill>
                  <a:srgbClr val="003399"/>
                </a:solidFill>
                <a:latin typeface="Arial Black" pitchFamily="34" charset="0"/>
              </a:rPr>
              <a:t>Meters</a:t>
            </a:r>
            <a:endParaRPr lang="en-US" sz="2400" baseline="30000" dirty="0">
              <a:solidFill>
                <a:srgbClr val="003399"/>
              </a:solidFill>
              <a:latin typeface="Arial Black" pitchFamily="34" charset="0"/>
            </a:endParaRPr>
          </a:p>
        </p:txBody>
      </p:sp>
      <p:pic>
        <p:nvPicPr>
          <p:cNvPr id="5125" name="Obraz 4" descr="MBusLogo240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437112"/>
            <a:ext cx="15843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073" y="4931567"/>
            <a:ext cx="187166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Prostokąt 8"/>
          <p:cNvSpPr>
            <a:spLocks noChangeArrowheads="1"/>
          </p:cNvSpPr>
          <p:nvPr/>
        </p:nvSpPr>
        <p:spPr bwMode="auto">
          <a:xfrm>
            <a:off x="4865560" y="6324470"/>
            <a:ext cx="30464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1600" i="1" dirty="0">
                <a:solidFill>
                  <a:srgbClr val="002060"/>
                </a:solidFill>
              </a:rPr>
              <a:t>NTA8130 + DSMR v.2.2/2.3/3.0</a:t>
            </a:r>
          </a:p>
        </p:txBody>
      </p:sp>
      <p:pic>
        <p:nvPicPr>
          <p:cNvPr id="512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091" y="5649912"/>
            <a:ext cx="39433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52C64-957D-49D6-8DBB-0997FE917239}" type="slidenum">
              <a:rPr lang="pl-PL" smtClean="0"/>
              <a:pPr>
                <a:defRPr/>
              </a:pPr>
              <a:t>3</a:t>
            </a:fld>
            <a:endParaRPr lang="pl-PL" dirty="0"/>
          </a:p>
        </p:txBody>
      </p:sp>
      <p:pic>
        <p:nvPicPr>
          <p:cNvPr id="10" name="Picture 4" descr="C:\Users\Magda\Dropbox\003_Prezentacje\MBusWireless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5013176"/>
            <a:ext cx="1649413" cy="590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3361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UG-NL-2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28800"/>
            <a:ext cx="8847315" cy="52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>
            <a:spLocks noChangeArrowheads="1"/>
          </p:cNvSpPr>
          <p:nvPr/>
        </p:nvSpPr>
        <p:spPr bwMode="auto">
          <a:xfrm>
            <a:off x="2051720" y="548680"/>
            <a:ext cx="267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400" b="1" dirty="0" err="1">
                <a:solidFill>
                  <a:srgbClr val="000066"/>
                </a:solidFill>
                <a:latin typeface="Arial Black" pitchFamily="34" charset="0"/>
              </a:rPr>
              <a:t>UG-NL</a:t>
            </a:r>
            <a:r>
              <a:rPr lang="pl-PL" sz="2400" b="1" dirty="0">
                <a:solidFill>
                  <a:srgbClr val="000066"/>
                </a:solidFill>
                <a:latin typeface="Arial Black" pitchFamily="34" charset="0"/>
              </a:rPr>
              <a:t> 220 mm</a:t>
            </a:r>
          </a:p>
        </p:txBody>
      </p:sp>
    </p:spTree>
    <p:extLst>
      <p:ext uri="{BB962C8B-B14F-4D97-AF65-F5344CB8AC3E}">
        <p14:creationId xmlns:p14="http://schemas.microsoft.com/office/powerpoint/2010/main" val="3448668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UG-NL-3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3900"/>
            <a:ext cx="8229600" cy="4864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Prostokąt 3"/>
          <p:cNvSpPr>
            <a:spLocks noChangeArrowheads="1"/>
          </p:cNvSpPr>
          <p:nvPr/>
        </p:nvSpPr>
        <p:spPr bwMode="auto">
          <a:xfrm>
            <a:off x="2051720" y="548680"/>
            <a:ext cx="267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400" b="1" dirty="0" err="1">
                <a:solidFill>
                  <a:srgbClr val="000066"/>
                </a:solidFill>
                <a:latin typeface="Arial Black" pitchFamily="34" charset="0"/>
              </a:rPr>
              <a:t>UG-NL</a:t>
            </a:r>
            <a:r>
              <a:rPr lang="pl-PL" sz="2400" b="1" dirty="0">
                <a:solidFill>
                  <a:srgbClr val="000066"/>
                </a:solidFill>
                <a:latin typeface="Arial Black" pitchFamily="34" charset="0"/>
              </a:rPr>
              <a:t> 220 mm</a:t>
            </a:r>
          </a:p>
        </p:txBody>
      </p:sp>
    </p:spTree>
    <p:extLst>
      <p:ext uri="{BB962C8B-B14F-4D97-AF65-F5344CB8AC3E}">
        <p14:creationId xmlns:p14="http://schemas.microsoft.com/office/powerpoint/2010/main" val="4229759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UG-NL-4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3900"/>
            <a:ext cx="8229600" cy="4864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3"/>
          <p:cNvSpPr>
            <a:spLocks noChangeArrowheads="1"/>
          </p:cNvSpPr>
          <p:nvPr/>
        </p:nvSpPr>
        <p:spPr bwMode="auto">
          <a:xfrm>
            <a:off x="2051720" y="548680"/>
            <a:ext cx="267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400" b="1" dirty="0" err="1">
                <a:solidFill>
                  <a:srgbClr val="000066"/>
                </a:solidFill>
                <a:latin typeface="Arial Black" pitchFamily="34" charset="0"/>
              </a:rPr>
              <a:t>UG-NL</a:t>
            </a:r>
            <a:r>
              <a:rPr lang="pl-PL" sz="2400" b="1" dirty="0">
                <a:solidFill>
                  <a:srgbClr val="000066"/>
                </a:solidFill>
                <a:latin typeface="Arial Black" pitchFamily="34" charset="0"/>
              </a:rPr>
              <a:t> 220 mm</a:t>
            </a:r>
          </a:p>
        </p:txBody>
      </p:sp>
    </p:spTree>
    <p:extLst>
      <p:ext uri="{BB962C8B-B14F-4D97-AF65-F5344CB8AC3E}">
        <p14:creationId xmlns:p14="http://schemas.microsoft.com/office/powerpoint/2010/main" val="1811421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7" descr="Gazomierz UG-FS-130-5_4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4516"/>
            <a:ext cx="9144000" cy="51634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>
            <a:spLocks noChangeArrowheads="1"/>
          </p:cNvSpPr>
          <p:nvPr/>
        </p:nvSpPr>
        <p:spPr bwMode="auto">
          <a:xfrm>
            <a:off x="2051720" y="548680"/>
            <a:ext cx="2441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400" b="1" dirty="0" err="1" smtClean="0">
                <a:solidFill>
                  <a:srgbClr val="000066"/>
                </a:solidFill>
                <a:latin typeface="Arial Black" pitchFamily="34" charset="0"/>
              </a:rPr>
              <a:t>UG-F</a:t>
            </a:r>
            <a:r>
              <a:rPr lang="pl-PL" sz="2400" b="1" dirty="0" smtClean="0">
                <a:solidFill>
                  <a:srgbClr val="000066"/>
                </a:solidFill>
                <a:latin typeface="Arial Black" pitchFamily="34" charset="0"/>
              </a:rPr>
              <a:t> 130 mm</a:t>
            </a:r>
            <a:endParaRPr lang="pl-PL" sz="2400" b="1" dirty="0">
              <a:solidFill>
                <a:srgbClr val="00006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805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Gazomierz UG-FS-130-5_4-bez liczydła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465" y="1556792"/>
            <a:ext cx="9397465" cy="53012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>
            <a:spLocks noChangeArrowheads="1"/>
          </p:cNvSpPr>
          <p:nvPr/>
        </p:nvSpPr>
        <p:spPr bwMode="auto">
          <a:xfrm>
            <a:off x="2051720" y="548680"/>
            <a:ext cx="2441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400" b="1" dirty="0" err="1" smtClean="0">
                <a:solidFill>
                  <a:srgbClr val="000066"/>
                </a:solidFill>
                <a:latin typeface="Arial Black" pitchFamily="34" charset="0"/>
              </a:rPr>
              <a:t>UG-F</a:t>
            </a:r>
            <a:r>
              <a:rPr lang="pl-PL" sz="2400" b="1" dirty="0" smtClean="0">
                <a:solidFill>
                  <a:srgbClr val="000066"/>
                </a:solidFill>
                <a:latin typeface="Arial Black" pitchFamily="34" charset="0"/>
              </a:rPr>
              <a:t> 130 mm</a:t>
            </a:r>
            <a:endParaRPr lang="pl-PL" sz="2400" b="1" dirty="0">
              <a:solidFill>
                <a:srgbClr val="00006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539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Bateria UGV-F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462" y="1556792"/>
            <a:ext cx="9397462" cy="53012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>
            <a:spLocks noChangeArrowheads="1"/>
          </p:cNvSpPr>
          <p:nvPr/>
        </p:nvSpPr>
        <p:spPr bwMode="auto">
          <a:xfrm>
            <a:off x="2051720" y="548680"/>
            <a:ext cx="2441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400" b="1" dirty="0" err="1" smtClean="0">
                <a:solidFill>
                  <a:srgbClr val="000066"/>
                </a:solidFill>
                <a:latin typeface="Arial Black" pitchFamily="34" charset="0"/>
              </a:rPr>
              <a:t>UG-F</a:t>
            </a:r>
            <a:r>
              <a:rPr lang="pl-PL" sz="2400" b="1" dirty="0" smtClean="0">
                <a:solidFill>
                  <a:srgbClr val="000066"/>
                </a:solidFill>
                <a:latin typeface="Arial Black" pitchFamily="34" charset="0"/>
              </a:rPr>
              <a:t> 130 mm</a:t>
            </a:r>
            <a:endParaRPr lang="pl-PL" sz="2400" b="1" dirty="0">
              <a:solidFill>
                <a:srgbClr val="00006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105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Bateria UGV-F-ISO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597936"/>
            <a:ext cx="9324528" cy="526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>
            <a:spLocks noChangeArrowheads="1"/>
          </p:cNvSpPr>
          <p:nvPr/>
        </p:nvSpPr>
        <p:spPr bwMode="auto">
          <a:xfrm>
            <a:off x="2051720" y="548680"/>
            <a:ext cx="2441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400" b="1" dirty="0" err="1" smtClean="0">
                <a:solidFill>
                  <a:srgbClr val="000066"/>
                </a:solidFill>
                <a:latin typeface="Arial Black" pitchFamily="34" charset="0"/>
              </a:rPr>
              <a:t>UG-F</a:t>
            </a:r>
            <a:r>
              <a:rPr lang="pl-PL" sz="2400" b="1" dirty="0" smtClean="0">
                <a:solidFill>
                  <a:srgbClr val="000066"/>
                </a:solidFill>
                <a:latin typeface="Arial Black" pitchFamily="34" charset="0"/>
              </a:rPr>
              <a:t> 130 mm</a:t>
            </a:r>
            <a:endParaRPr lang="pl-PL" sz="2400" b="1" dirty="0">
              <a:solidFill>
                <a:srgbClr val="00006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297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3"/>
          <p:cNvSpPr txBox="1">
            <a:spLocks noChangeArrowheads="1"/>
          </p:cNvSpPr>
          <p:nvPr/>
        </p:nvSpPr>
        <p:spPr bwMode="auto">
          <a:xfrm>
            <a:off x="1979712" y="620688"/>
            <a:ext cx="7380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dirty="0" err="1">
                <a:solidFill>
                  <a:srgbClr val="003399"/>
                </a:solidFill>
                <a:latin typeface="Arial Black" pitchFamily="34" charset="0"/>
              </a:rPr>
              <a:t>UniSmart</a:t>
            </a:r>
            <a:r>
              <a:rPr lang="pl-PL" sz="2400" dirty="0">
                <a:solidFill>
                  <a:srgbClr val="003399"/>
                </a:solidFill>
                <a:latin typeface="Arial Black" pitchFamily="34" charset="0"/>
              </a:rPr>
              <a:t>: </a:t>
            </a:r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telemetry module</a:t>
            </a:r>
            <a:endParaRPr lang="en-US" sz="2400" baseline="30000" dirty="0">
              <a:solidFill>
                <a:srgbClr val="003399"/>
              </a:solidFill>
              <a:latin typeface="Arial Black" pitchFamily="34" charset="0"/>
            </a:endParaRP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4184235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13"/>
          <p:cNvSpPr>
            <a:spLocks noChangeArrowheads="1"/>
          </p:cNvSpPr>
          <p:nvPr/>
        </p:nvSpPr>
        <p:spPr bwMode="auto">
          <a:xfrm>
            <a:off x="4211960" y="1268760"/>
            <a:ext cx="4932040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eaLnBrk="0" hangingPunct="0">
              <a:buFont typeface="Arial" pitchFamily="34" charset="0"/>
              <a:buAutoNum type="arabicPeriod"/>
              <a:tabLst>
                <a:tab pos="685800" algn="l"/>
              </a:tabLst>
            </a:pPr>
            <a:r>
              <a:rPr lang="pl-PL" sz="1400" dirty="0" err="1" smtClean="0">
                <a:solidFill>
                  <a:srgbClr val="003399"/>
                </a:solidFill>
                <a:ea typeface="SimSun" pitchFamily="2" charset="-122"/>
              </a:rPr>
              <a:t>Communication</a:t>
            </a:r>
            <a:endParaRPr lang="pl-PL" sz="1400" dirty="0" smtClean="0">
              <a:solidFill>
                <a:srgbClr val="003399"/>
              </a:solidFill>
              <a:ea typeface="SimSun" pitchFamily="2" charset="-122"/>
            </a:endParaRPr>
          </a:p>
          <a:p>
            <a:pPr marL="342900" indent="-342900" eaLnBrk="0" hangingPunct="0">
              <a:buFont typeface="Arial" pitchFamily="34" charset="0"/>
              <a:buAutoNum type="arabicPeriod"/>
              <a:tabLst>
                <a:tab pos="685800" algn="l"/>
              </a:tabLst>
            </a:pPr>
            <a:endParaRPr lang="pl-PL" sz="1400" dirty="0" smtClean="0">
              <a:solidFill>
                <a:srgbClr val="003399"/>
              </a:solidFill>
              <a:ea typeface="SimSun" pitchFamily="2" charset="-122"/>
            </a:endParaRPr>
          </a:p>
          <a:p>
            <a:pPr marL="342900" indent="-342900" eaLnBrk="0" hangingPunct="0">
              <a:buFont typeface="Arial" pitchFamily="34" charset="0"/>
              <a:buAutoNum type="arabicPeriod"/>
              <a:tabLst>
                <a:tab pos="685800" algn="l"/>
              </a:tabLst>
            </a:pPr>
            <a:endParaRPr lang="pl-PL" sz="1400" dirty="0" smtClean="0">
              <a:solidFill>
                <a:srgbClr val="003399"/>
              </a:solidFill>
              <a:ea typeface="SimSun" pitchFamily="2" charset="-122"/>
            </a:endParaRPr>
          </a:p>
          <a:p>
            <a:pPr marL="342900" indent="-342900" eaLnBrk="0" hangingPunct="0">
              <a:buFont typeface="Arial" pitchFamily="34" charset="0"/>
              <a:buAutoNum type="arabicPeriod"/>
              <a:tabLst>
                <a:tab pos="685800" algn="l"/>
              </a:tabLst>
            </a:pPr>
            <a:endParaRPr lang="pl-PL" sz="1400" dirty="0" smtClean="0">
              <a:solidFill>
                <a:srgbClr val="003399"/>
              </a:solidFill>
              <a:ea typeface="SimSun" pitchFamily="2" charset="-122"/>
            </a:endParaRPr>
          </a:p>
          <a:p>
            <a:pPr marL="342900" indent="-342900" eaLnBrk="0" hangingPunct="0">
              <a:buFont typeface="Arial" pitchFamily="34" charset="0"/>
              <a:buAutoNum type="arabicPeriod"/>
              <a:tabLst>
                <a:tab pos="685800" algn="l"/>
              </a:tabLst>
            </a:pPr>
            <a:endParaRPr lang="pl-PL" sz="1400" dirty="0" smtClean="0">
              <a:solidFill>
                <a:srgbClr val="003399"/>
              </a:solidFill>
              <a:ea typeface="SimSun" pitchFamily="2" charset="-122"/>
            </a:endParaRPr>
          </a:p>
          <a:p>
            <a:pPr marL="800100" lvl="1" indent="-342900" eaLnBrk="0" hangingPunct="0">
              <a:buFont typeface="Arial" pitchFamily="34" charset="0"/>
              <a:buAutoNum type="alphaLcPeriod"/>
              <a:tabLst>
                <a:tab pos="685800" algn="l"/>
              </a:tabLst>
            </a:pPr>
            <a:endParaRPr lang="pl-PL" sz="1400" dirty="0">
              <a:solidFill>
                <a:srgbClr val="003399"/>
              </a:solidFill>
              <a:ea typeface="SimSun" pitchFamily="2" charset="-122"/>
            </a:endParaRPr>
          </a:p>
          <a:p>
            <a:pPr marL="342900" indent="-342900" eaLnBrk="0" hangingPunct="0">
              <a:buFont typeface="Arial" pitchFamily="34" charset="0"/>
              <a:buAutoNum type="arabicPeriod"/>
              <a:tabLst>
                <a:tab pos="685800" algn="l"/>
              </a:tabLst>
            </a:pP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Pulse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counting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</a:t>
            </a:r>
            <a:endParaRPr lang="pl-PL" sz="1400" dirty="0">
              <a:solidFill>
                <a:srgbClr val="003399"/>
              </a:solidFill>
            </a:endParaRPr>
          </a:p>
          <a:p>
            <a:pPr marL="800100" lvl="1" indent="-342900" eaLnBrk="0" hangingPunct="0">
              <a:buFont typeface="Arial" pitchFamily="34" charset="0"/>
              <a:buAutoNum type="alphaLcPeriod"/>
              <a:tabLst>
                <a:tab pos="685800" algn="l"/>
              </a:tabLst>
            </a:pP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1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pulse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= 1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full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rotation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of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last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counter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roller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/>
            </a:r>
            <a:br>
              <a:rPr lang="pl-PL" sz="1400" dirty="0">
                <a:solidFill>
                  <a:srgbClr val="003399"/>
                </a:solidFill>
                <a:ea typeface="SimSun" pitchFamily="2" charset="-122"/>
              </a:rPr>
            </a:b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(for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meters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</a:t>
            </a:r>
            <a:r>
              <a:rPr lang="pl-PL" sz="1400" b="1" dirty="0">
                <a:solidFill>
                  <a:srgbClr val="003399"/>
                </a:solidFill>
                <a:ea typeface="SimSun" pitchFamily="2" charset="-122"/>
              </a:rPr>
              <a:t>G1,6 - G6 1 puls=10dm3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, for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meters</a:t>
            </a:r>
            <a:r>
              <a:rPr lang="pl-PL" sz="1400" b="1" dirty="0">
                <a:solidFill>
                  <a:srgbClr val="003399"/>
                </a:solidFill>
                <a:ea typeface="SimSun" pitchFamily="2" charset="-122"/>
              </a:rPr>
              <a:t> G10 1 </a:t>
            </a:r>
            <a:r>
              <a:rPr lang="pl-PL" sz="1400" b="1" dirty="0" err="1">
                <a:solidFill>
                  <a:srgbClr val="003399"/>
                </a:solidFill>
                <a:ea typeface="SimSun" pitchFamily="2" charset="-122"/>
              </a:rPr>
              <a:t>ipuls</a:t>
            </a:r>
            <a:r>
              <a:rPr lang="pl-PL" sz="1400" b="1" dirty="0">
                <a:solidFill>
                  <a:srgbClr val="003399"/>
                </a:solidFill>
                <a:ea typeface="SimSun" pitchFamily="2" charset="-122"/>
              </a:rPr>
              <a:t>=100dm3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)</a:t>
            </a:r>
          </a:p>
          <a:p>
            <a:pPr marL="800100" lvl="1" indent="-342900" eaLnBrk="0" hangingPunct="0">
              <a:buFont typeface="Arial" pitchFamily="34" charset="0"/>
              <a:buAutoNum type="alphaLcPeriod"/>
              <a:tabLst>
                <a:tab pos="685800" algn="l"/>
              </a:tabLst>
            </a:pP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Algorithm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of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errors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elimination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such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as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errors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due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to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mechanical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vibration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of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rollers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in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counter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.</a:t>
            </a:r>
            <a:endParaRPr lang="pl-PL" sz="1400" dirty="0">
              <a:solidFill>
                <a:srgbClr val="003399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A6623-1AF6-47C1-842E-892DBD55A629}" type="slidenum">
              <a:rPr lang="pl-PL" smtClean="0"/>
              <a:pPr>
                <a:defRPr/>
              </a:pPr>
              <a:t>37</a:t>
            </a:fld>
            <a:endParaRPr lang="pl-PL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84362"/>
            <a:ext cx="187166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koziol\Dropbox\003_Prezentacje\z_uniSmarte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958332"/>
            <a:ext cx="2448272" cy="2899668"/>
          </a:xfrm>
          <a:prstGeom prst="rect">
            <a:avLst/>
          </a:prstGeom>
          <a:noFill/>
        </p:spPr>
      </p:pic>
      <p:pic>
        <p:nvPicPr>
          <p:cNvPr id="10" name="Picture 4" descr="C:\Users\Magda\Dropbox\003_Prezentacje\MBusWireless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628800"/>
            <a:ext cx="1649413" cy="590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7819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200" y="4224338"/>
            <a:ext cx="2484437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8" y="4099764"/>
            <a:ext cx="2232025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051720" y="1448787"/>
            <a:ext cx="824388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42900" indent="-342900" eaLnBrk="0" hangingPunct="0">
              <a:buFont typeface="Arial" pitchFamily="34" charset="0"/>
              <a:buAutoNum type="arabicPeriod" startAt="4"/>
              <a:tabLst>
                <a:tab pos="685800" algn="l"/>
              </a:tabLst>
            </a:pPr>
            <a:r>
              <a:rPr lang="en-US" sz="1400" dirty="0">
                <a:solidFill>
                  <a:srgbClr val="003399"/>
                </a:solidFill>
                <a:ea typeface="SimSun" pitchFamily="2" charset="-122"/>
              </a:rPr>
              <a:t>The conversion of the volume pulse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(m</a:t>
            </a:r>
            <a:r>
              <a:rPr lang="pl-PL" sz="1400" baseline="30000" dirty="0">
                <a:solidFill>
                  <a:srgbClr val="003399"/>
                </a:solidFill>
                <a:ea typeface="SimSun" pitchFamily="2" charset="-122"/>
              </a:rPr>
              <a:t>3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);</a:t>
            </a:r>
          </a:p>
          <a:p>
            <a:pPr marL="342900" indent="-342900" eaLnBrk="0" hangingPunct="0">
              <a:buFont typeface="Arial" pitchFamily="34" charset="0"/>
              <a:buAutoNum type="arabicPeriod" startAt="4"/>
              <a:tabLst>
                <a:tab pos="685800" algn="l"/>
              </a:tabLst>
            </a:pP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Flows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history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(60-dayly, 120-monthly);</a:t>
            </a:r>
          </a:p>
          <a:p>
            <a:pPr marL="342900" indent="-342900" eaLnBrk="0" hangingPunct="0">
              <a:buFont typeface="Arial" pitchFamily="34" charset="0"/>
              <a:buAutoNum type="arabicPeriod" startAt="4"/>
              <a:tabLst>
                <a:tab pos="685800" algn="l"/>
              </a:tabLst>
            </a:pP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Alarm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registers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:</a:t>
            </a:r>
          </a:p>
          <a:p>
            <a:pPr marL="800100" lvl="1" indent="-342900" eaLnBrk="0" hangingPunct="0">
              <a:buFont typeface="Arial" pitchFamily="34" charset="0"/>
              <a:buAutoNum type="alphaLcPeriod"/>
              <a:tabLst>
                <a:tab pos="685800" algn="l"/>
              </a:tabLst>
            </a:pPr>
            <a:r>
              <a:rPr lang="en-US" sz="1400" dirty="0">
                <a:solidFill>
                  <a:srgbClr val="003399"/>
                </a:solidFill>
                <a:ea typeface="SimSun" pitchFamily="2" charset="-122"/>
              </a:rPr>
              <a:t>Interference by an external magnetic field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;</a:t>
            </a:r>
          </a:p>
          <a:p>
            <a:pPr marL="800100" lvl="1" indent="-342900" eaLnBrk="0" hangingPunct="0">
              <a:buFont typeface="Arial" pitchFamily="34" charset="0"/>
              <a:buAutoNum type="alphaLcPeriod"/>
              <a:tabLst>
                <a:tab pos="685800" algn="l"/>
              </a:tabLst>
            </a:pP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Exceeding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the maximum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flow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(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Q</a:t>
            </a:r>
            <a:r>
              <a:rPr lang="pl-PL" sz="1400" baseline="-30000" dirty="0" err="1">
                <a:solidFill>
                  <a:srgbClr val="003399"/>
                </a:solidFill>
                <a:ea typeface="SimSun" pitchFamily="2" charset="-122"/>
              </a:rPr>
              <a:t>max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);</a:t>
            </a:r>
          </a:p>
          <a:p>
            <a:pPr marL="800100" lvl="1" indent="-342900" eaLnBrk="0" hangingPunct="0">
              <a:buFont typeface="Arial" pitchFamily="34" charset="0"/>
              <a:buAutoNum type="alphaLcPeriod"/>
              <a:tabLst>
                <a:tab pos="685800" algn="l"/>
              </a:tabLst>
            </a:pP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Lack of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pulse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.</a:t>
            </a:r>
            <a:endParaRPr lang="pl-PL" sz="1400" dirty="0">
              <a:solidFill>
                <a:srgbClr val="003399"/>
              </a:solidFill>
            </a:endParaRPr>
          </a:p>
          <a:p>
            <a:pPr marL="342900" indent="-342900" eaLnBrk="0" hangingPunct="0">
              <a:buFont typeface="Arial" pitchFamily="34" charset="0"/>
              <a:buAutoNum type="arabicPeriod" startAt="4"/>
              <a:tabLst>
                <a:tab pos="685800" algn="l"/>
              </a:tabLst>
            </a:pPr>
            <a:r>
              <a:rPr lang="pl-PL" sz="1400" i="1" dirty="0" err="1">
                <a:solidFill>
                  <a:srgbClr val="003399"/>
                </a:solidFill>
                <a:ea typeface="SimSun" pitchFamily="2" charset="-122"/>
              </a:rPr>
              <a:t>Bootloader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(</a:t>
            </a:r>
            <a:r>
              <a:rPr lang="en-US" sz="1400" dirty="0">
                <a:solidFill>
                  <a:srgbClr val="003399"/>
                </a:solidFill>
                <a:ea typeface="SimSun" pitchFamily="2" charset="-122"/>
              </a:rPr>
              <a:t>possibility of remote firmware upgrade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) </a:t>
            </a:r>
            <a:r>
              <a:rPr lang="pl-PL" sz="1400" dirty="0" smtClean="0">
                <a:solidFill>
                  <a:srgbClr val="FF0000"/>
                </a:solidFill>
                <a:ea typeface="SimSun" pitchFamily="2" charset="-122"/>
              </a:rPr>
              <a:t>under development</a:t>
            </a:r>
            <a:br>
              <a:rPr lang="pl-PL" sz="1400" dirty="0" smtClean="0">
                <a:solidFill>
                  <a:srgbClr val="FF0000"/>
                </a:solidFill>
                <a:ea typeface="SimSun" pitchFamily="2" charset="-122"/>
              </a:rPr>
            </a:br>
            <a:r>
              <a:rPr lang="pl-PL" sz="1400" b="1" dirty="0" err="1" smtClean="0">
                <a:solidFill>
                  <a:srgbClr val="003399"/>
                </a:solidFill>
                <a:ea typeface="SimSun" pitchFamily="2" charset="-122"/>
              </a:rPr>
              <a:t>Datagram</a:t>
            </a:r>
            <a:r>
              <a:rPr lang="pl-PL" sz="1400" b="1" dirty="0" smtClean="0">
                <a:solidFill>
                  <a:srgbClr val="003399"/>
                </a:solidFill>
                <a:ea typeface="SimSun" pitchFamily="2" charset="-122"/>
              </a:rPr>
              <a:t> </a:t>
            </a:r>
            <a:r>
              <a:rPr lang="pl-PL" sz="1400" b="1" dirty="0" err="1" smtClean="0">
                <a:solidFill>
                  <a:srgbClr val="003399"/>
                </a:solidFill>
                <a:ea typeface="SimSun" pitchFamily="2" charset="-122"/>
              </a:rPr>
              <a:t>Encryption</a:t>
            </a:r>
            <a:r>
              <a:rPr lang="pl-PL" sz="1400" b="1" dirty="0" smtClean="0">
                <a:solidFill>
                  <a:srgbClr val="003399"/>
                </a:solidFill>
                <a:ea typeface="SimSun" pitchFamily="2" charset="-122"/>
              </a:rPr>
              <a:t> </a:t>
            </a:r>
            <a:r>
              <a:rPr lang="pl-PL" sz="1400" b="1" dirty="0">
                <a:solidFill>
                  <a:srgbClr val="003399"/>
                </a:solidFill>
                <a:ea typeface="SimSun" pitchFamily="2" charset="-122"/>
              </a:rPr>
              <a:t>AES-128 </a:t>
            </a:r>
            <a:r>
              <a:rPr lang="pl-PL" sz="1400" b="1" dirty="0" err="1">
                <a:solidFill>
                  <a:srgbClr val="003399"/>
                </a:solidFill>
                <a:ea typeface="SimSun" pitchFamily="2" charset="-122"/>
              </a:rPr>
              <a:t>acc</a:t>
            </a:r>
            <a:r>
              <a:rPr lang="pl-PL" sz="1400" b="1" dirty="0">
                <a:solidFill>
                  <a:srgbClr val="003399"/>
                </a:solidFill>
                <a:ea typeface="SimSun" pitchFamily="2" charset="-122"/>
              </a:rPr>
              <a:t> EN13757-3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:</a:t>
            </a:r>
          </a:p>
          <a:p>
            <a:pPr marL="800100" lvl="1" indent="-342900" eaLnBrk="0" hangingPunct="0">
              <a:buFont typeface="Arial" pitchFamily="34" charset="0"/>
              <a:buAutoNum type="alphaLcPeriod"/>
              <a:tabLst>
                <a:tab pos="685800" algn="l"/>
              </a:tabLst>
            </a:pP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OMS (</a:t>
            </a:r>
            <a:r>
              <a:rPr lang="pl-PL" sz="1400" i="1" dirty="0">
                <a:solidFill>
                  <a:srgbClr val="003399"/>
                </a:solidFill>
                <a:ea typeface="SimSun" pitchFamily="2" charset="-122"/>
              </a:rPr>
              <a:t>with </a:t>
            </a:r>
            <a:r>
              <a:rPr lang="pl-PL" sz="1400" i="1" dirty="0" err="1">
                <a:solidFill>
                  <a:srgbClr val="003399"/>
                </a:solidFill>
                <a:ea typeface="SimSun" pitchFamily="2" charset="-122"/>
              </a:rPr>
              <a:t>dynamic</a:t>
            </a:r>
            <a:r>
              <a:rPr lang="pl-PL" sz="1400" i="1" dirty="0">
                <a:solidFill>
                  <a:srgbClr val="003399"/>
                </a:solidFill>
                <a:ea typeface="SimSun" pitchFamily="2" charset="-122"/>
              </a:rPr>
              <a:t> </a:t>
            </a:r>
            <a:r>
              <a:rPr lang="pl-PL" sz="1400" i="1" dirty="0" err="1">
                <a:solidFill>
                  <a:srgbClr val="003399"/>
                </a:solidFill>
                <a:ea typeface="SimSun" pitchFamily="2" charset="-122"/>
              </a:rPr>
              <a:t>initialization</a:t>
            </a:r>
            <a:r>
              <a:rPr lang="pl-PL" sz="1400" i="1" dirty="0">
                <a:solidFill>
                  <a:srgbClr val="003399"/>
                </a:solidFill>
                <a:ea typeface="SimSun" pitchFamily="2" charset="-122"/>
              </a:rPr>
              <a:t> </a:t>
            </a:r>
            <a:r>
              <a:rPr lang="pl-PL" sz="1400" i="1" dirty="0" err="1">
                <a:solidFill>
                  <a:srgbClr val="003399"/>
                </a:solidFill>
                <a:ea typeface="SimSun" pitchFamily="2" charset="-122"/>
              </a:rPr>
              <a:t>vector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);</a:t>
            </a:r>
          </a:p>
          <a:p>
            <a:pPr marL="800100" lvl="1" indent="-342900" eaLnBrk="0" hangingPunct="0">
              <a:buFont typeface="Arial" pitchFamily="34" charset="0"/>
              <a:buAutoNum type="alphaLcPeriod"/>
              <a:tabLst>
                <a:tab pos="685800" algn="l"/>
              </a:tabLst>
            </a:pPr>
            <a:r>
              <a:rPr lang="pl-PL" sz="1400" i="1" dirty="0">
                <a:solidFill>
                  <a:srgbClr val="003399"/>
                </a:solidFill>
                <a:ea typeface="SimSun" pitchFamily="2" charset="-122"/>
              </a:rPr>
              <a:t>NTA (with </a:t>
            </a:r>
            <a:r>
              <a:rPr lang="pl-PL" sz="1400" i="1" dirty="0" err="1">
                <a:solidFill>
                  <a:srgbClr val="003399"/>
                </a:solidFill>
                <a:ea typeface="SimSun" pitchFamily="2" charset="-122"/>
              </a:rPr>
              <a:t>dynamic</a:t>
            </a:r>
            <a:r>
              <a:rPr lang="pl-PL" sz="1400" i="1" dirty="0">
                <a:solidFill>
                  <a:srgbClr val="003399"/>
                </a:solidFill>
                <a:ea typeface="SimSun" pitchFamily="2" charset="-122"/>
              </a:rPr>
              <a:t> </a:t>
            </a:r>
            <a:r>
              <a:rPr lang="pl-PL" sz="1400" i="1" dirty="0" err="1">
                <a:solidFill>
                  <a:srgbClr val="003399"/>
                </a:solidFill>
                <a:ea typeface="SimSun" pitchFamily="2" charset="-122"/>
              </a:rPr>
              <a:t>initialization</a:t>
            </a:r>
            <a:r>
              <a:rPr lang="pl-PL" sz="1400" i="1" dirty="0">
                <a:solidFill>
                  <a:srgbClr val="003399"/>
                </a:solidFill>
                <a:ea typeface="SimSun" pitchFamily="2" charset="-122"/>
              </a:rPr>
              <a:t> </a:t>
            </a:r>
            <a:r>
              <a:rPr lang="pl-PL" sz="1400" i="1" dirty="0" err="1">
                <a:solidFill>
                  <a:srgbClr val="003399"/>
                </a:solidFill>
                <a:ea typeface="SimSun" pitchFamily="2" charset="-122"/>
              </a:rPr>
              <a:t>vector</a:t>
            </a:r>
            <a:r>
              <a:rPr lang="pl-PL" sz="1400" i="1" dirty="0">
                <a:solidFill>
                  <a:srgbClr val="003399"/>
                </a:solidFill>
                <a:ea typeface="SimSun" pitchFamily="2" charset="-122"/>
              </a:rPr>
              <a:t>); </a:t>
            </a:r>
            <a:r>
              <a:rPr lang="pl-PL" sz="1400" i="1" dirty="0" err="1" smtClean="0">
                <a:solidFill>
                  <a:srgbClr val="FF0000"/>
                </a:solidFill>
                <a:ea typeface="SimSun" pitchFamily="2" charset="-122"/>
              </a:rPr>
              <a:t>possible</a:t>
            </a:r>
            <a:r>
              <a:rPr lang="pl-PL" sz="1400" i="1" dirty="0" smtClean="0">
                <a:solidFill>
                  <a:srgbClr val="FF0000"/>
                </a:solidFill>
                <a:ea typeface="SimSun" pitchFamily="2" charset="-122"/>
              </a:rPr>
              <a:t> development</a:t>
            </a:r>
            <a:endParaRPr lang="pl-PL" sz="1400" i="1" dirty="0" smtClean="0">
              <a:solidFill>
                <a:srgbClr val="003399"/>
              </a:solidFill>
              <a:ea typeface="SimSun" pitchFamily="2" charset="-122"/>
            </a:endParaRPr>
          </a:p>
          <a:p>
            <a:pPr marL="800100" lvl="1" indent="-342900" eaLnBrk="0" hangingPunct="0">
              <a:buFont typeface="Arial" pitchFamily="34" charset="0"/>
              <a:buAutoNum type="alphaLcPeriod"/>
              <a:tabLst>
                <a:tab pos="685800" algn="l"/>
              </a:tabLst>
            </a:pPr>
            <a:r>
              <a:rPr lang="pl-PL" sz="1400" i="1" dirty="0" smtClean="0">
                <a:solidFill>
                  <a:srgbClr val="003399"/>
                </a:solidFill>
                <a:ea typeface="SimSun" pitchFamily="2" charset="-122"/>
              </a:rPr>
              <a:t>NTA (</a:t>
            </a:r>
            <a:r>
              <a:rPr lang="pl-PL" sz="1400" i="1" dirty="0" err="1" smtClean="0">
                <a:solidFill>
                  <a:srgbClr val="003399"/>
                </a:solidFill>
                <a:ea typeface="SimSun" pitchFamily="2" charset="-122"/>
              </a:rPr>
              <a:t>with</a:t>
            </a:r>
            <a:r>
              <a:rPr lang="pl-PL" sz="1400" i="1" dirty="0" smtClean="0">
                <a:solidFill>
                  <a:srgbClr val="003399"/>
                </a:solidFill>
                <a:ea typeface="SimSun" pitchFamily="2" charset="-122"/>
              </a:rPr>
              <a:t> </a:t>
            </a:r>
            <a:r>
              <a:rPr lang="pl-PL" sz="1400" i="1" dirty="0" err="1" smtClean="0">
                <a:solidFill>
                  <a:srgbClr val="003399"/>
                </a:solidFill>
                <a:ea typeface="SimSun" pitchFamily="2" charset="-122"/>
              </a:rPr>
              <a:t>static</a:t>
            </a:r>
            <a:r>
              <a:rPr lang="pl-PL" sz="1400" i="1" dirty="0" smtClean="0">
                <a:solidFill>
                  <a:srgbClr val="003399"/>
                </a:solidFill>
                <a:ea typeface="SimSun" pitchFamily="2" charset="-122"/>
              </a:rPr>
              <a:t> </a:t>
            </a:r>
            <a:r>
              <a:rPr lang="pl-PL" sz="1400" i="1" dirty="0" err="1" smtClean="0">
                <a:solidFill>
                  <a:srgbClr val="003399"/>
                </a:solidFill>
                <a:ea typeface="SimSun" pitchFamily="2" charset="-122"/>
              </a:rPr>
              <a:t>initialization</a:t>
            </a:r>
            <a:r>
              <a:rPr lang="pl-PL" sz="1400" i="1" dirty="0" smtClean="0">
                <a:solidFill>
                  <a:srgbClr val="003399"/>
                </a:solidFill>
                <a:ea typeface="SimSun" pitchFamily="2" charset="-122"/>
              </a:rPr>
              <a:t> </a:t>
            </a:r>
            <a:r>
              <a:rPr lang="pl-PL" sz="1400" i="1" dirty="0" err="1" smtClean="0">
                <a:solidFill>
                  <a:srgbClr val="003399"/>
                </a:solidFill>
                <a:ea typeface="SimSun" pitchFamily="2" charset="-122"/>
              </a:rPr>
              <a:t>vector</a:t>
            </a:r>
            <a:r>
              <a:rPr lang="pl-PL" sz="1400" i="1" dirty="0" smtClean="0">
                <a:solidFill>
                  <a:srgbClr val="003399"/>
                </a:solidFill>
                <a:ea typeface="SimSun" pitchFamily="2" charset="-122"/>
              </a:rPr>
              <a:t>).</a:t>
            </a:r>
            <a:r>
              <a:rPr lang="pl-PL" sz="1400" i="1" dirty="0" smtClean="0">
                <a:solidFill>
                  <a:srgbClr val="FF0000"/>
                </a:solidFill>
                <a:ea typeface="SimSun" pitchFamily="2" charset="-122"/>
              </a:rPr>
              <a:t> </a:t>
            </a:r>
            <a:r>
              <a:rPr lang="pl-PL" sz="1400" i="1" dirty="0" err="1" smtClean="0">
                <a:solidFill>
                  <a:srgbClr val="FF0000"/>
                </a:solidFill>
                <a:ea typeface="SimSun" pitchFamily="2" charset="-122"/>
              </a:rPr>
              <a:t>possible</a:t>
            </a:r>
            <a:r>
              <a:rPr lang="pl-PL" sz="1400" i="1" dirty="0" smtClean="0">
                <a:solidFill>
                  <a:srgbClr val="FF0000"/>
                </a:solidFill>
                <a:ea typeface="SimSun" pitchFamily="2" charset="-122"/>
              </a:rPr>
              <a:t> development</a:t>
            </a:r>
            <a:endParaRPr lang="pl-PL" sz="1400" i="1" dirty="0" smtClean="0">
              <a:solidFill>
                <a:srgbClr val="003399"/>
              </a:solidFill>
            </a:endParaRPr>
          </a:p>
          <a:p>
            <a:pPr marL="342900" indent="-342900" eaLnBrk="0" hangingPunct="0">
              <a:buFont typeface="Arial" pitchFamily="34" charset="0"/>
              <a:buAutoNum type="arabicPeriod" startAt="4"/>
              <a:tabLst>
                <a:tab pos="685800" algn="l"/>
              </a:tabLst>
            </a:pPr>
            <a:r>
              <a:rPr lang="pl-PL" sz="1400" dirty="0" smtClean="0">
                <a:solidFill>
                  <a:srgbClr val="003399"/>
                </a:solidFill>
                <a:ea typeface="SimSun" pitchFamily="2" charset="-122"/>
              </a:rPr>
              <a:t>Power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supply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: 1x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lithium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battery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</a:t>
            </a:r>
            <a:r>
              <a:rPr lang="pl-PL" sz="1400" dirty="0" err="1">
                <a:solidFill>
                  <a:srgbClr val="003399"/>
                </a:solidFill>
                <a:ea typeface="SimSun" pitchFamily="2" charset="-122"/>
              </a:rPr>
              <a:t>type</a:t>
            </a:r>
            <a:r>
              <a:rPr lang="pl-PL" sz="1400" dirty="0">
                <a:solidFill>
                  <a:srgbClr val="003399"/>
                </a:solidFill>
                <a:ea typeface="SimSun" pitchFamily="2" charset="-122"/>
              </a:rPr>
              <a:t> AA;</a:t>
            </a:r>
          </a:p>
          <a:p>
            <a:pPr marL="342900" indent="-342900" eaLnBrk="0" hangingPunct="0">
              <a:buFont typeface="Arial" pitchFamily="34" charset="0"/>
              <a:buAutoNum type="arabicPeriod" startAt="4"/>
              <a:tabLst>
                <a:tab pos="685800" algn="l"/>
              </a:tabLst>
            </a:pPr>
            <a:r>
              <a:rPr lang="pl-PL" sz="1400" dirty="0" err="1" smtClean="0">
                <a:solidFill>
                  <a:srgbClr val="003399"/>
                </a:solidFill>
                <a:ea typeface="SimSun" pitchFamily="2" charset="-122"/>
              </a:rPr>
              <a:t>Battery</a:t>
            </a:r>
            <a:r>
              <a:rPr lang="pl-PL" sz="1400" dirty="0" smtClean="0">
                <a:solidFill>
                  <a:srgbClr val="003399"/>
                </a:solidFill>
                <a:ea typeface="SimSun" pitchFamily="2" charset="-122"/>
              </a:rPr>
              <a:t> </a:t>
            </a:r>
            <a:r>
              <a:rPr lang="pl-PL" sz="1400" dirty="0" err="1" smtClean="0">
                <a:solidFill>
                  <a:srgbClr val="003399"/>
                </a:solidFill>
                <a:ea typeface="SimSun" pitchFamily="2" charset="-122"/>
              </a:rPr>
              <a:t>Operation</a:t>
            </a:r>
            <a:r>
              <a:rPr lang="pl-PL" sz="1400" dirty="0" smtClean="0">
                <a:solidFill>
                  <a:srgbClr val="003399"/>
                </a:solidFill>
                <a:ea typeface="SimSun" pitchFamily="2" charset="-122"/>
              </a:rPr>
              <a:t> </a:t>
            </a:r>
            <a:r>
              <a:rPr lang="pl-PL" sz="1400" b="1" dirty="0" smtClean="0">
                <a:solidFill>
                  <a:srgbClr val="003399"/>
                </a:solidFill>
                <a:ea typeface="SimSun" pitchFamily="2" charset="-122"/>
              </a:rPr>
              <a:t>10 </a:t>
            </a:r>
            <a:r>
              <a:rPr lang="pl-PL" sz="1400" b="1" dirty="0" err="1" smtClean="0">
                <a:solidFill>
                  <a:srgbClr val="003399"/>
                </a:solidFill>
                <a:ea typeface="SimSun" pitchFamily="2" charset="-122"/>
              </a:rPr>
              <a:t>years</a:t>
            </a:r>
            <a:endParaRPr lang="pl-PL" sz="1400" dirty="0">
              <a:solidFill>
                <a:srgbClr val="003399"/>
              </a:solidFill>
            </a:endParaRPr>
          </a:p>
          <a:p>
            <a:pPr marL="342900" indent="-342900" eaLnBrk="0" hangingPunct="0">
              <a:tabLst>
                <a:tab pos="685800" algn="l"/>
              </a:tabLst>
            </a:pPr>
            <a:endParaRPr lang="pl-PL" dirty="0"/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979712" y="620688"/>
            <a:ext cx="7380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dirty="0" err="1" smtClean="0">
                <a:solidFill>
                  <a:srgbClr val="003399"/>
                </a:solidFill>
                <a:latin typeface="Arial Black" pitchFamily="34" charset="0"/>
              </a:rPr>
              <a:t>UniSmart</a:t>
            </a:r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: </a:t>
            </a:r>
            <a:r>
              <a:rPr lang="pl-PL" sz="2400" dirty="0" err="1" smtClean="0">
                <a:solidFill>
                  <a:srgbClr val="003399"/>
                </a:solidFill>
                <a:latin typeface="Arial Black" pitchFamily="34" charset="0"/>
              </a:rPr>
              <a:t>Functionality</a:t>
            </a:r>
            <a:endParaRPr lang="en-US" sz="2400" i="1" baseline="30000" dirty="0">
              <a:solidFill>
                <a:srgbClr val="003399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58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3"/>
          <p:cNvSpPr txBox="1">
            <a:spLocks noChangeArrowheads="1"/>
          </p:cNvSpPr>
          <p:nvPr/>
        </p:nvSpPr>
        <p:spPr bwMode="auto">
          <a:xfrm>
            <a:off x="2268538" y="163513"/>
            <a:ext cx="460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>
                <a:solidFill>
                  <a:srgbClr val="003399"/>
                </a:solidFill>
                <a:latin typeface="Arial Black" pitchFamily="34" charset="0"/>
              </a:rPr>
              <a:t>AMR </a:t>
            </a:r>
            <a:r>
              <a:rPr lang="pl-PL" sz="1600" i="1">
                <a:solidFill>
                  <a:srgbClr val="003399"/>
                </a:solidFill>
                <a:latin typeface="Arial Black" pitchFamily="34" charset="0"/>
              </a:rPr>
              <a:t>(ang. automatic meter reading)</a:t>
            </a:r>
            <a:endParaRPr lang="en-US" sz="1600" i="1" baseline="30000">
              <a:solidFill>
                <a:srgbClr val="003399"/>
              </a:solidFill>
              <a:latin typeface="Arial Black" pitchFamily="34" charset="0"/>
            </a:endParaRPr>
          </a:p>
        </p:txBody>
      </p:sp>
      <p:sp>
        <p:nvSpPr>
          <p:cNvPr id="43011" name="Rectangle 7"/>
          <p:cNvSpPr>
            <a:spLocks noChangeArrowheads="1"/>
          </p:cNvSpPr>
          <p:nvPr/>
        </p:nvSpPr>
        <p:spPr bwMode="auto">
          <a:xfrm>
            <a:off x="539750" y="1417515"/>
            <a:ext cx="3658374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Aft>
                <a:spcPct val="10000"/>
              </a:spcAft>
              <a:buClr>
                <a:srgbClr val="000066"/>
              </a:buClr>
            </a:pPr>
            <a:r>
              <a:rPr lang="pl-PL" sz="2400" b="1" dirty="0" smtClean="0">
                <a:solidFill>
                  <a:srgbClr val="000066"/>
                </a:solidFill>
              </a:rPr>
              <a:t>Remote </a:t>
            </a:r>
            <a:r>
              <a:rPr lang="pl-PL" sz="2400" b="1" dirty="0" err="1" smtClean="0">
                <a:solidFill>
                  <a:srgbClr val="000066"/>
                </a:solidFill>
              </a:rPr>
              <a:t>reading</a:t>
            </a:r>
            <a:r>
              <a:rPr lang="pl-PL" sz="2400" b="1" dirty="0" smtClean="0">
                <a:solidFill>
                  <a:srgbClr val="000066"/>
                </a:solidFill>
              </a:rPr>
              <a:t> system</a:t>
            </a:r>
            <a:endParaRPr lang="pl-PL" sz="2400" b="1" dirty="0">
              <a:solidFill>
                <a:srgbClr val="000066"/>
              </a:solidFill>
            </a:endParaRPr>
          </a:p>
        </p:txBody>
      </p:sp>
      <p:sp>
        <p:nvSpPr>
          <p:cNvPr id="43012" name="Rectangle 8"/>
          <p:cNvSpPr>
            <a:spLocks noChangeArrowheads="1"/>
          </p:cNvSpPr>
          <p:nvPr/>
        </p:nvSpPr>
        <p:spPr bwMode="auto">
          <a:xfrm>
            <a:off x="6084888" y="1557338"/>
            <a:ext cx="3059112" cy="40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>
              <a:lnSpc>
                <a:spcPct val="110000"/>
              </a:lnSpc>
              <a:spcAft>
                <a:spcPct val="10000"/>
              </a:spcAft>
              <a:buClr>
                <a:srgbClr val="000066"/>
              </a:buClr>
            </a:pPr>
            <a:r>
              <a:rPr lang="pl-PL" sz="2000" dirty="0" smtClean="0">
                <a:solidFill>
                  <a:srgbClr val="000066"/>
                </a:solidFill>
              </a:rPr>
              <a:t>Walk-by system</a:t>
            </a:r>
            <a:endParaRPr lang="pl-PL" sz="2000" dirty="0">
              <a:solidFill>
                <a:srgbClr val="000066"/>
              </a:solidFill>
            </a:endParaRPr>
          </a:p>
        </p:txBody>
      </p:sp>
      <p:sp>
        <p:nvSpPr>
          <p:cNvPr id="43013" name="Rectangle 9"/>
          <p:cNvSpPr>
            <a:spLocks noChangeArrowheads="1"/>
          </p:cNvSpPr>
          <p:nvPr/>
        </p:nvSpPr>
        <p:spPr bwMode="auto">
          <a:xfrm>
            <a:off x="1187450" y="3213100"/>
            <a:ext cx="23920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000" dirty="0" err="1" smtClean="0">
                <a:solidFill>
                  <a:srgbClr val="000066"/>
                </a:solidFill>
              </a:rPr>
              <a:t>Stationary</a:t>
            </a:r>
            <a:r>
              <a:rPr lang="pl-PL" sz="2000" dirty="0" smtClean="0">
                <a:solidFill>
                  <a:srgbClr val="000066"/>
                </a:solidFill>
              </a:rPr>
              <a:t> system</a:t>
            </a:r>
            <a:endParaRPr lang="pl-PL" sz="2000" dirty="0">
              <a:solidFill>
                <a:srgbClr val="000066"/>
              </a:solidFill>
            </a:endParaRPr>
          </a:p>
        </p:txBody>
      </p:sp>
      <p:sp>
        <p:nvSpPr>
          <p:cNvPr id="43014" name="Line 10"/>
          <p:cNvSpPr>
            <a:spLocks noChangeShapeType="1"/>
          </p:cNvSpPr>
          <p:nvPr/>
        </p:nvSpPr>
        <p:spPr bwMode="auto">
          <a:xfrm>
            <a:off x="2051050" y="1916113"/>
            <a:ext cx="865188" cy="1296987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3015" name="Line 11"/>
          <p:cNvSpPr>
            <a:spLocks noChangeShapeType="1"/>
          </p:cNvSpPr>
          <p:nvPr/>
        </p:nvSpPr>
        <p:spPr bwMode="auto">
          <a:xfrm>
            <a:off x="3779838" y="1916113"/>
            <a:ext cx="4032250" cy="1008062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43016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07" y="3613210"/>
            <a:ext cx="9193213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14" descr="Kopia WorkaboutPro3_Product_Over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5" y="2060575"/>
            <a:ext cx="10699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A6623-1AF6-47C1-842E-892DBD55A629}" type="slidenum">
              <a:rPr lang="pl-PL" smtClean="0"/>
              <a:pPr>
                <a:defRPr/>
              </a:pPr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0412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:\Hovedbibliotek\Sag\UE\1368, Uniflo GXEII\Picture\300409\PCB_Gray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288"/>
            <a:ext cx="5867400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9"/>
          <p:cNvSpPr txBox="1">
            <a:spLocks noChangeArrowheads="1"/>
          </p:cNvSpPr>
          <p:nvPr/>
        </p:nvSpPr>
        <p:spPr bwMode="auto">
          <a:xfrm>
            <a:off x="2268538" y="188913"/>
            <a:ext cx="554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Compact design</a:t>
            </a:r>
            <a:endParaRPr lang="en-US" sz="2400" baseline="30000" dirty="0">
              <a:solidFill>
                <a:srgbClr val="003399"/>
              </a:solidFill>
              <a:latin typeface="Arial Black" pitchFamily="34" charset="0"/>
            </a:endParaRPr>
          </a:p>
        </p:txBody>
      </p:sp>
      <p:pic>
        <p:nvPicPr>
          <p:cNvPr id="80898" name="Picture 2" descr="Insert radi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557338"/>
            <a:ext cx="502285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>
            <a:spLocks noChangeArrowheads="1"/>
          </p:cNvSpPr>
          <p:nvPr/>
        </p:nvSpPr>
        <p:spPr bwMode="auto">
          <a:xfrm>
            <a:off x="3933825" y="1772816"/>
            <a:ext cx="4572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228600" eaLnBrk="0" hangingPunct="0">
              <a:buFontTx/>
              <a:buChar char="•"/>
            </a:pPr>
            <a:r>
              <a:rPr lang="pl-PL" dirty="0" smtClean="0"/>
              <a:t>MID Class 1,5</a:t>
            </a:r>
            <a:endParaRPr lang="pl-PL" dirty="0"/>
          </a:p>
          <a:p>
            <a:pPr indent="228600" eaLnBrk="0" hangingPunct="0">
              <a:buFontTx/>
              <a:buChar char="•"/>
            </a:pPr>
            <a:r>
              <a:rPr lang="pl-PL" dirty="0"/>
              <a:t>ATEX II 1/2 G Ex </a:t>
            </a:r>
            <a:r>
              <a:rPr lang="pl-PL" dirty="0" err="1"/>
              <a:t>ia</a:t>
            </a:r>
            <a:r>
              <a:rPr lang="pl-PL" dirty="0"/>
              <a:t>/</a:t>
            </a:r>
            <a:r>
              <a:rPr lang="pl-PL" dirty="0" err="1"/>
              <a:t>ib</a:t>
            </a:r>
            <a:r>
              <a:rPr lang="pl-PL" dirty="0"/>
              <a:t> IIB T3</a:t>
            </a:r>
          </a:p>
          <a:p>
            <a:pPr indent="228600" eaLnBrk="0" hangingPunct="0">
              <a:buFontTx/>
              <a:buChar char="•"/>
            </a:pPr>
            <a:r>
              <a:rPr lang="pl-PL" dirty="0"/>
              <a:t>IP-54 </a:t>
            </a:r>
          </a:p>
          <a:p>
            <a:pPr indent="228600" eaLnBrk="0" hangingPunct="0">
              <a:buFontTx/>
              <a:buChar char="•"/>
            </a:pPr>
            <a:r>
              <a:rPr lang="pl-PL" dirty="0" err="1" smtClean="0">
                <a:cs typeface="Times New Roman" pitchFamily="18" charset="0"/>
              </a:rPr>
              <a:t>Over</a:t>
            </a:r>
            <a:r>
              <a:rPr lang="pl-PL" dirty="0" smtClean="0">
                <a:cs typeface="Times New Roman" pitchFamily="18" charset="0"/>
              </a:rPr>
              <a:t> </a:t>
            </a:r>
            <a:r>
              <a:rPr lang="pl-PL" dirty="0">
                <a:cs typeface="Times New Roman" pitchFamily="18" charset="0"/>
              </a:rPr>
              <a:t>15 </a:t>
            </a:r>
            <a:r>
              <a:rPr lang="pl-PL" dirty="0" err="1" smtClean="0">
                <a:cs typeface="Times New Roman" pitchFamily="18" charset="0"/>
              </a:rPr>
              <a:t>battery</a:t>
            </a:r>
            <a:r>
              <a:rPr lang="pl-PL" dirty="0" smtClean="0">
                <a:cs typeface="Times New Roman" pitchFamily="18" charset="0"/>
              </a:rPr>
              <a:t> life </a:t>
            </a:r>
            <a:r>
              <a:rPr lang="pl-PL" dirty="0" err="1" smtClean="0">
                <a:cs typeface="Times New Roman" pitchFamily="18" charset="0"/>
              </a:rPr>
              <a:t>time</a:t>
            </a:r>
            <a:endParaRPr lang="pl-PL" dirty="0">
              <a:cs typeface="Times New Roman" pitchFamily="18" charset="0"/>
            </a:endParaRPr>
          </a:p>
          <a:p>
            <a:pPr indent="228600" eaLnBrk="0" hangingPunct="0"/>
            <a:endParaRPr lang="pl-PL" dirty="0">
              <a:solidFill>
                <a:srgbClr val="000066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A6623-1AF6-47C1-842E-892DBD55A629}" type="slidenum">
              <a:rPr lang="pl-PL" smtClean="0"/>
              <a:pPr>
                <a:defRPr/>
              </a:pPr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8146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17517 0.241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0" y="12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17 0.2412 L 0.04532 -0.0527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-147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7019925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13"/>
          <p:cNvSpPr txBox="1">
            <a:spLocks noChangeArrowheads="1"/>
          </p:cNvSpPr>
          <p:nvPr/>
        </p:nvSpPr>
        <p:spPr bwMode="auto">
          <a:xfrm>
            <a:off x="2268538" y="5661025"/>
            <a:ext cx="4103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800" dirty="0" smtClean="0">
                <a:solidFill>
                  <a:schemeClr val="bg1"/>
                </a:solidFill>
                <a:latin typeface="Arial Black" pitchFamily="34" charset="0"/>
              </a:rPr>
              <a:t>Walk-by system</a:t>
            </a:r>
            <a:endParaRPr lang="en-US" sz="2800" i="1" baseline="30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A6623-1AF6-47C1-842E-892DBD55A629}" type="slidenum">
              <a:rPr lang="pl-PL" smtClean="0"/>
              <a:pPr>
                <a:defRPr/>
              </a:pPr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261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3"/>
          <p:cNvSpPr txBox="1">
            <a:spLocks noChangeArrowheads="1"/>
          </p:cNvSpPr>
          <p:nvPr/>
        </p:nvSpPr>
        <p:spPr bwMode="auto">
          <a:xfrm>
            <a:off x="1979712" y="620688"/>
            <a:ext cx="4464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Inkasent PDA </a:t>
            </a:r>
            <a:r>
              <a:rPr lang="pl-PL" sz="2400" dirty="0" err="1" smtClean="0">
                <a:solidFill>
                  <a:srgbClr val="003399"/>
                </a:solidFill>
                <a:latin typeface="Arial Black" pitchFamily="34" charset="0"/>
              </a:rPr>
              <a:t>application</a:t>
            </a:r>
            <a:endParaRPr lang="en-US" sz="2400" baseline="30000" dirty="0">
              <a:solidFill>
                <a:srgbClr val="003399"/>
              </a:solidFill>
              <a:latin typeface="Arial Black" pitchFamily="34" charset="0"/>
            </a:endParaRPr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31" y="1412875"/>
            <a:ext cx="383381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A6623-1AF6-47C1-842E-892DBD55A629}" type="slidenum">
              <a:rPr lang="pl-PL" smtClean="0"/>
              <a:pPr>
                <a:defRPr/>
              </a:pPr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3137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3"/>
          <p:cNvSpPr txBox="1">
            <a:spLocks noChangeArrowheads="1"/>
          </p:cNvSpPr>
          <p:nvPr/>
        </p:nvSpPr>
        <p:spPr bwMode="auto">
          <a:xfrm>
            <a:off x="1979713" y="548680"/>
            <a:ext cx="388843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PSION Terminal</a:t>
            </a:r>
            <a:endParaRPr lang="en-US" sz="2400" baseline="30000" dirty="0">
              <a:solidFill>
                <a:srgbClr val="003399"/>
              </a:solidFill>
              <a:latin typeface="Arial Black" pitchFamily="34" charset="0"/>
            </a:endParaRPr>
          </a:p>
        </p:txBody>
      </p:sp>
      <p:sp>
        <p:nvSpPr>
          <p:cNvPr id="46083" name="Prostokąt 13"/>
          <p:cNvSpPr>
            <a:spLocks noChangeArrowheads="1"/>
          </p:cNvSpPr>
          <p:nvPr/>
        </p:nvSpPr>
        <p:spPr bwMode="auto">
          <a:xfrm>
            <a:off x="0" y="54705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tabLst>
                <a:tab pos="685800" algn="l"/>
              </a:tabLst>
            </a:pPr>
            <a:endParaRPr lang="pl-PL" sz="1400" i="1" dirty="0"/>
          </a:p>
          <a:p>
            <a:pPr marL="800100" lvl="1" indent="-342900" algn="ctr" eaLnBrk="0" hangingPunct="0">
              <a:tabLst>
                <a:tab pos="685800" algn="l"/>
              </a:tabLst>
            </a:pPr>
            <a:r>
              <a:rPr lang="pl-PL" sz="1400" i="1" dirty="0" smtClean="0"/>
              <a:t>Mobile terminal </a:t>
            </a:r>
            <a:r>
              <a:rPr lang="en-US" sz="1400" i="1" dirty="0" smtClean="0"/>
              <a:t>PSION </a:t>
            </a:r>
            <a:r>
              <a:rPr lang="en-US" sz="1400" i="1" dirty="0"/>
              <a:t>WORKABOUT PRO</a:t>
            </a:r>
            <a:endParaRPr lang="pl-PL" sz="1400" dirty="0">
              <a:solidFill>
                <a:srgbClr val="003399"/>
              </a:solidFill>
            </a:endParaRPr>
          </a:p>
        </p:txBody>
      </p:sp>
      <p:pic>
        <p:nvPicPr>
          <p:cNvPr id="5" name="Picture 5" descr="WorkaboutPro3_Product_Overvi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913323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BottomRight"/>
            <a:lightRig rig="threePt" dir="t"/>
          </a:scene3d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A6623-1AF6-47C1-842E-892DBD55A629}" type="slidenum">
              <a:rPr lang="pl-PL" smtClean="0"/>
              <a:pPr>
                <a:defRPr/>
              </a:pPr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545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3"/>
          <p:cNvSpPr txBox="1">
            <a:spLocks noChangeArrowheads="1"/>
          </p:cNvSpPr>
          <p:nvPr/>
        </p:nvSpPr>
        <p:spPr bwMode="auto">
          <a:xfrm>
            <a:off x="2051720" y="548680"/>
            <a:ext cx="460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dirty="0" err="1" smtClean="0">
                <a:solidFill>
                  <a:srgbClr val="003399"/>
                </a:solidFill>
                <a:latin typeface="Arial Black" pitchFamily="34" charset="0"/>
              </a:rPr>
              <a:t>Stationary</a:t>
            </a:r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 system</a:t>
            </a:r>
            <a:endParaRPr lang="en-US" sz="1600" i="1" baseline="30000" dirty="0">
              <a:solidFill>
                <a:srgbClr val="003399"/>
              </a:solidFill>
              <a:latin typeface="Arial Black" pitchFamily="34" charset="0"/>
            </a:endParaRPr>
          </a:p>
        </p:txBody>
      </p:sp>
      <p:pic>
        <p:nvPicPr>
          <p:cNvPr id="4710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00"/>
            <a:ext cx="91440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A6623-1AF6-47C1-842E-892DBD55A629}" type="slidenum">
              <a:rPr lang="pl-PL" smtClean="0"/>
              <a:pPr>
                <a:defRPr/>
              </a:pPr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1527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81632"/>
            <a:ext cx="5364088" cy="5222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644900"/>
            <a:ext cx="4068763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751388" y="1268760"/>
            <a:ext cx="4392612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10000"/>
              </a:lnSpc>
              <a:spcAft>
                <a:spcPct val="10000"/>
              </a:spcAft>
              <a:buClr>
                <a:srgbClr val="000066"/>
              </a:buClr>
              <a:buFontTx/>
              <a:buChar char="•"/>
            </a:pPr>
            <a:r>
              <a:rPr lang="pl-PL" sz="2000" dirty="0">
                <a:solidFill>
                  <a:srgbClr val="000066"/>
                </a:solidFill>
              </a:rPr>
              <a:t>File </a:t>
            </a:r>
            <a:r>
              <a:rPr lang="pl-PL" sz="2000" dirty="0" err="1">
                <a:solidFill>
                  <a:srgbClr val="000066"/>
                </a:solidFill>
              </a:rPr>
              <a:t>generating</a:t>
            </a:r>
            <a:r>
              <a:rPr lang="pl-PL" sz="2000" dirty="0">
                <a:solidFill>
                  <a:srgbClr val="000066"/>
                </a:solidFill>
              </a:rPr>
              <a:t> *.</a:t>
            </a:r>
            <a:r>
              <a:rPr lang="pl-PL" sz="2000" dirty="0" err="1">
                <a:solidFill>
                  <a:srgbClr val="000066"/>
                </a:solidFill>
              </a:rPr>
              <a:t>csv</a:t>
            </a:r>
            <a:endParaRPr lang="pl-PL" sz="2000" dirty="0">
              <a:solidFill>
                <a:srgbClr val="000066"/>
              </a:solidFill>
            </a:endParaRPr>
          </a:p>
          <a:p>
            <a:pPr marL="342900" indent="-342900">
              <a:lnSpc>
                <a:spcPct val="110000"/>
              </a:lnSpc>
              <a:spcAft>
                <a:spcPct val="10000"/>
              </a:spcAft>
              <a:buClr>
                <a:srgbClr val="000066"/>
              </a:buClr>
              <a:buFontTx/>
              <a:buChar char="•"/>
            </a:pPr>
            <a:r>
              <a:rPr lang="en-US" sz="2000" dirty="0">
                <a:solidFill>
                  <a:srgbClr val="000066"/>
                </a:solidFill>
              </a:rPr>
              <a:t>GSM hubs can supply with solar panels</a:t>
            </a:r>
            <a:endParaRPr lang="pl-PL" sz="2000" b="1" dirty="0">
              <a:solidFill>
                <a:srgbClr val="000066"/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051720" y="365755"/>
            <a:ext cx="4606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Data </a:t>
            </a:r>
            <a:r>
              <a:rPr lang="pl-PL" sz="2400" dirty="0" err="1" smtClean="0">
                <a:solidFill>
                  <a:srgbClr val="003399"/>
                </a:solidFill>
                <a:latin typeface="Arial Black" pitchFamily="34" charset="0"/>
              </a:rPr>
              <a:t>Concentrator</a:t>
            </a:r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 (MUC) </a:t>
            </a:r>
            <a:r>
              <a:rPr lang="pl-PL" sz="1600" dirty="0" smtClean="0">
                <a:solidFill>
                  <a:srgbClr val="FF0000"/>
                </a:solidFill>
                <a:latin typeface="Arial Black" pitchFamily="34" charset="0"/>
              </a:rPr>
              <a:t>under development</a:t>
            </a:r>
            <a:endParaRPr lang="en-US" sz="1600" i="1" baseline="30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956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6920" y="2636912"/>
            <a:ext cx="5250160" cy="403767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420144" y="1339924"/>
            <a:ext cx="43037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10000"/>
              </a:lnSpc>
              <a:spcAft>
                <a:spcPct val="10000"/>
              </a:spcAft>
              <a:buClr>
                <a:srgbClr val="000066"/>
              </a:buClr>
            </a:pPr>
            <a:r>
              <a:rPr lang="pl-PL" sz="2000" b="1" dirty="0">
                <a:solidFill>
                  <a:srgbClr val="000066"/>
                </a:solidFill>
              </a:rPr>
              <a:t>GSM </a:t>
            </a:r>
            <a:r>
              <a:rPr lang="pl-PL" sz="2000" b="1" dirty="0" err="1">
                <a:solidFill>
                  <a:srgbClr val="000066"/>
                </a:solidFill>
              </a:rPr>
              <a:t>Hubs</a:t>
            </a:r>
            <a:r>
              <a:rPr lang="pl-PL" sz="2000" b="1" dirty="0">
                <a:solidFill>
                  <a:srgbClr val="000066"/>
                </a:solidFill>
              </a:rPr>
              <a:t>:</a:t>
            </a:r>
          </a:p>
          <a:p>
            <a:pPr marL="342900" indent="-342900">
              <a:lnSpc>
                <a:spcPct val="110000"/>
              </a:lnSpc>
              <a:spcAft>
                <a:spcPct val="10000"/>
              </a:spcAft>
              <a:buClr>
                <a:srgbClr val="000066"/>
              </a:buClr>
              <a:buFontTx/>
              <a:buChar char="•"/>
            </a:pPr>
            <a:r>
              <a:rPr lang="pl-PL" sz="2000" dirty="0">
                <a:solidFill>
                  <a:srgbClr val="000066"/>
                </a:solidFill>
              </a:rPr>
              <a:t>Power </a:t>
            </a:r>
            <a:r>
              <a:rPr lang="pl-PL" sz="2000" dirty="0" err="1">
                <a:solidFill>
                  <a:srgbClr val="000066"/>
                </a:solidFill>
              </a:rPr>
              <a:t>supply</a:t>
            </a:r>
            <a:r>
              <a:rPr lang="pl-PL" sz="2000" dirty="0">
                <a:solidFill>
                  <a:srgbClr val="000066"/>
                </a:solidFill>
              </a:rPr>
              <a:t> 230 V AC</a:t>
            </a:r>
          </a:p>
          <a:p>
            <a:pPr marL="342900" indent="-342900">
              <a:lnSpc>
                <a:spcPct val="110000"/>
              </a:lnSpc>
              <a:spcAft>
                <a:spcPct val="10000"/>
              </a:spcAft>
              <a:buClr>
                <a:srgbClr val="000066"/>
              </a:buClr>
              <a:buFontTx/>
              <a:buChar char="•"/>
            </a:pPr>
            <a:r>
              <a:rPr lang="pl-PL" sz="2000" dirty="0">
                <a:solidFill>
                  <a:srgbClr val="000066"/>
                </a:solidFill>
              </a:rPr>
              <a:t>Solar </a:t>
            </a:r>
            <a:r>
              <a:rPr lang="pl-PL" sz="2000" dirty="0" err="1">
                <a:solidFill>
                  <a:srgbClr val="000066"/>
                </a:solidFill>
              </a:rPr>
              <a:t>panels</a:t>
            </a:r>
            <a:r>
              <a:rPr lang="pl-PL" sz="2000" dirty="0">
                <a:solidFill>
                  <a:srgbClr val="000066"/>
                </a:solidFill>
              </a:rPr>
              <a:t> </a:t>
            </a:r>
            <a:r>
              <a:rPr lang="pl-PL" sz="2000" dirty="0" err="1">
                <a:solidFill>
                  <a:srgbClr val="000066"/>
                </a:solidFill>
              </a:rPr>
              <a:t>power</a:t>
            </a:r>
            <a:r>
              <a:rPr lang="pl-PL" sz="2000" dirty="0">
                <a:solidFill>
                  <a:srgbClr val="000066"/>
                </a:solidFill>
              </a:rPr>
              <a:t> </a:t>
            </a:r>
            <a:r>
              <a:rPr lang="pl-PL" sz="2000" dirty="0" err="1">
                <a:solidFill>
                  <a:srgbClr val="000066"/>
                </a:solidFill>
              </a:rPr>
              <a:t>supplies</a:t>
            </a:r>
            <a:endParaRPr lang="pl-PL" sz="2000" b="1" dirty="0">
              <a:solidFill>
                <a:srgbClr val="000066"/>
              </a:solidFill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051720" y="404664"/>
            <a:ext cx="4606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Data </a:t>
            </a:r>
            <a:r>
              <a:rPr lang="pl-PL" sz="2400" dirty="0" err="1" smtClean="0">
                <a:solidFill>
                  <a:srgbClr val="003399"/>
                </a:solidFill>
                <a:latin typeface="Arial Black" pitchFamily="34" charset="0"/>
              </a:rPr>
              <a:t>Concentrator</a:t>
            </a:r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 (MUC) </a:t>
            </a:r>
            <a:r>
              <a:rPr lang="pl-PL" sz="1600" dirty="0" smtClean="0">
                <a:solidFill>
                  <a:srgbClr val="FF0000"/>
                </a:solidFill>
                <a:latin typeface="Arial Black" pitchFamily="34" charset="0"/>
              </a:rPr>
              <a:t>under development</a:t>
            </a:r>
            <a:endParaRPr lang="en-US" sz="1600" i="1" baseline="30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786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12875"/>
            <a:ext cx="5334000" cy="3848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13"/>
          <p:cNvSpPr txBox="1">
            <a:spLocks noChangeArrowheads="1"/>
          </p:cNvSpPr>
          <p:nvPr/>
        </p:nvSpPr>
        <p:spPr bwMode="auto">
          <a:xfrm>
            <a:off x="2123728" y="404664"/>
            <a:ext cx="4606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M-BUS </a:t>
            </a:r>
            <a:r>
              <a:rPr lang="pl-PL" sz="2400" dirty="0" err="1" smtClean="0">
                <a:solidFill>
                  <a:srgbClr val="003399"/>
                </a:solidFill>
                <a:latin typeface="Arial Black" pitchFamily="34" charset="0"/>
              </a:rPr>
              <a:t>retransmitter</a:t>
            </a:r>
            <a:endParaRPr lang="pl-PL" sz="2400" dirty="0" smtClean="0">
              <a:solidFill>
                <a:srgbClr val="003399"/>
              </a:solidFill>
              <a:latin typeface="Arial Black" pitchFamily="34" charset="0"/>
            </a:endParaRPr>
          </a:p>
          <a:p>
            <a:r>
              <a:rPr lang="pl-PL" sz="1600" dirty="0" smtClean="0">
                <a:solidFill>
                  <a:srgbClr val="FF0000"/>
                </a:solidFill>
                <a:latin typeface="Arial Black" pitchFamily="34" charset="0"/>
              </a:rPr>
              <a:t>under development</a:t>
            </a:r>
            <a:endParaRPr lang="en-US" sz="1600" i="1" baseline="30000" dirty="0">
              <a:solidFill>
                <a:srgbClr val="003399"/>
              </a:solidFill>
              <a:latin typeface="Arial Black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00563" y="4508500"/>
            <a:ext cx="43037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10000"/>
              </a:lnSpc>
              <a:spcAft>
                <a:spcPct val="10000"/>
              </a:spcAft>
              <a:buClr>
                <a:srgbClr val="000066"/>
              </a:buClr>
            </a:pPr>
            <a:r>
              <a:rPr lang="pl-PL" sz="2000" b="1" dirty="0" err="1">
                <a:solidFill>
                  <a:srgbClr val="000066"/>
                </a:solidFill>
              </a:rPr>
              <a:t>Retransmitters</a:t>
            </a:r>
            <a:endParaRPr lang="pl-PL" sz="2000" b="1" dirty="0">
              <a:solidFill>
                <a:srgbClr val="000066"/>
              </a:solidFill>
            </a:endParaRPr>
          </a:p>
          <a:p>
            <a:pPr marL="342900" indent="-342900">
              <a:lnSpc>
                <a:spcPct val="110000"/>
              </a:lnSpc>
              <a:spcAft>
                <a:spcPct val="10000"/>
              </a:spcAft>
              <a:buClr>
                <a:srgbClr val="000066"/>
              </a:buClr>
              <a:buFontTx/>
              <a:buChar char="•"/>
            </a:pPr>
            <a:r>
              <a:rPr lang="pl-PL" sz="2000" dirty="0">
                <a:solidFill>
                  <a:srgbClr val="000066"/>
                </a:solidFill>
              </a:rPr>
              <a:t>Power </a:t>
            </a:r>
            <a:r>
              <a:rPr lang="pl-PL" sz="2000" dirty="0" err="1">
                <a:solidFill>
                  <a:srgbClr val="000066"/>
                </a:solidFill>
              </a:rPr>
              <a:t>supply</a:t>
            </a:r>
            <a:r>
              <a:rPr lang="pl-PL" sz="2000" dirty="0">
                <a:solidFill>
                  <a:srgbClr val="000066"/>
                </a:solidFill>
              </a:rPr>
              <a:t> 230 V AC</a:t>
            </a:r>
          </a:p>
          <a:p>
            <a:pPr marL="342900" indent="-342900">
              <a:lnSpc>
                <a:spcPct val="110000"/>
              </a:lnSpc>
              <a:spcAft>
                <a:spcPct val="10000"/>
              </a:spcAft>
              <a:buClr>
                <a:srgbClr val="000066"/>
              </a:buClr>
              <a:buFontTx/>
              <a:buChar char="•"/>
            </a:pPr>
            <a:r>
              <a:rPr lang="pl-PL" sz="2000" dirty="0" err="1">
                <a:solidFill>
                  <a:srgbClr val="000066"/>
                </a:solidFill>
              </a:rPr>
              <a:t>Baterry</a:t>
            </a:r>
            <a:r>
              <a:rPr lang="pl-PL" sz="2000" dirty="0">
                <a:solidFill>
                  <a:srgbClr val="000066"/>
                </a:solidFill>
              </a:rPr>
              <a:t> </a:t>
            </a:r>
            <a:r>
              <a:rPr lang="pl-PL" sz="2000" dirty="0" err="1">
                <a:solidFill>
                  <a:srgbClr val="000066"/>
                </a:solidFill>
              </a:rPr>
              <a:t>supply</a:t>
            </a:r>
            <a:endParaRPr lang="pl-PL" sz="20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46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84E27-28F7-4AE9-A615-6F441F5E0487}" type="slidenum">
              <a:rPr lang="pl-PL" smtClean="0"/>
              <a:pPr>
                <a:defRPr/>
              </a:pPr>
              <a:t>47</a:t>
            </a:fld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395536" y="2996952"/>
            <a:ext cx="84969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600" dirty="0" smtClean="0">
                <a:solidFill>
                  <a:srgbClr val="003399"/>
                </a:solidFill>
                <a:latin typeface="Arial Black" pitchFamily="34" charset="0"/>
              </a:rPr>
              <a:t>Pilot </a:t>
            </a:r>
            <a:r>
              <a:rPr lang="pl-PL" sz="2600" dirty="0" err="1" smtClean="0">
                <a:solidFill>
                  <a:srgbClr val="003399"/>
                </a:solidFill>
                <a:latin typeface="Arial Black" pitchFamily="34" charset="0"/>
              </a:rPr>
              <a:t>Instalation</a:t>
            </a:r>
            <a:r>
              <a:rPr lang="pl-PL" sz="2600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2600" dirty="0" err="1" smtClean="0">
                <a:solidFill>
                  <a:srgbClr val="003399"/>
                </a:solidFill>
                <a:latin typeface="Arial Black" pitchFamily="34" charset="0"/>
              </a:rPr>
              <a:t>in</a:t>
            </a:r>
            <a:r>
              <a:rPr lang="pl-PL" sz="2600" dirty="0" smtClean="0">
                <a:solidFill>
                  <a:srgbClr val="003399"/>
                </a:solidFill>
                <a:latin typeface="Arial Black" pitchFamily="34" charset="0"/>
              </a:rPr>
              <a:t>:</a:t>
            </a:r>
          </a:p>
          <a:p>
            <a:r>
              <a:rPr lang="pl-PL" sz="2600" dirty="0" smtClean="0">
                <a:solidFill>
                  <a:srgbClr val="003399"/>
                </a:solidFill>
                <a:latin typeface="Arial Black" pitchFamily="34" charset="0"/>
              </a:rPr>
              <a:t>Wielkopolskiej Spółka Gazownictwa S.A.</a:t>
            </a:r>
            <a:endParaRPr lang="en-US" sz="2600" baseline="30000" dirty="0">
              <a:solidFill>
                <a:srgbClr val="003399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UGG4SMTV_110_R_uk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2" y="1844824"/>
            <a:ext cx="3563938" cy="366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6355" name="Text Box 6"/>
          <p:cNvSpPr txBox="1">
            <a:spLocks noChangeArrowheads="1"/>
          </p:cNvSpPr>
          <p:nvPr/>
        </p:nvSpPr>
        <p:spPr bwMode="auto">
          <a:xfrm>
            <a:off x="1979712" y="724634"/>
            <a:ext cx="68042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l-PL" sz="2000" dirty="0" smtClean="0">
                <a:solidFill>
                  <a:srgbClr val="003399"/>
                </a:solidFill>
                <a:latin typeface="Arial Black" pitchFamily="34" charset="0"/>
              </a:rPr>
              <a:t>Pilot </a:t>
            </a:r>
            <a:r>
              <a:rPr lang="pl-PL" sz="2000" dirty="0" err="1" smtClean="0">
                <a:solidFill>
                  <a:srgbClr val="003399"/>
                </a:solidFill>
                <a:latin typeface="Arial Black" pitchFamily="34" charset="0"/>
              </a:rPr>
              <a:t>Instalation</a:t>
            </a:r>
            <a:r>
              <a:rPr lang="pl-PL" sz="2000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2000" dirty="0" err="1" smtClean="0">
                <a:solidFill>
                  <a:srgbClr val="003399"/>
                </a:solidFill>
                <a:latin typeface="Arial Black" pitchFamily="34" charset="0"/>
              </a:rPr>
              <a:t>in</a:t>
            </a:r>
            <a:r>
              <a:rPr lang="pl-PL" sz="2000" dirty="0" smtClean="0">
                <a:solidFill>
                  <a:srgbClr val="003399"/>
                </a:solidFill>
                <a:latin typeface="Arial Black" pitchFamily="34" charset="0"/>
              </a:rPr>
              <a:t> WSG S.A.</a:t>
            </a:r>
            <a:endParaRPr lang="en-US" sz="2000" baseline="30000" dirty="0">
              <a:solidFill>
                <a:srgbClr val="003399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4099" name="Picture 3" descr="C:\Users\Magda\Dropbox\003_Prezentacje\oms-grou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6137101"/>
            <a:ext cx="1781175" cy="676275"/>
          </a:xfrm>
          <a:prstGeom prst="rect">
            <a:avLst/>
          </a:prstGeom>
          <a:noFill/>
        </p:spPr>
      </p:pic>
      <p:pic>
        <p:nvPicPr>
          <p:cNvPr id="4100" name="Picture 4" descr="C:\Users\Magda\Dropbox\003_Prezentacje\MBusWireless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6165304"/>
            <a:ext cx="1649413" cy="590550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3355245"/>
            <a:ext cx="579613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indent="228600" algn="l">
              <a:buClr>
                <a:srgbClr val="0033CC"/>
              </a:buClr>
              <a:buFont typeface="Wingdings" pitchFamily="2" charset="2"/>
              <a:buChar char="§"/>
            </a:pPr>
            <a:r>
              <a:rPr lang="pl-PL" sz="1600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GxS</a:t>
            </a:r>
            <a:r>
              <a:rPr lang="pl-PL" sz="16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pl-PL" sz="1600" dirty="0" smtClean="0">
                <a:solidFill>
                  <a:srgbClr val="0033CC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Smart </a:t>
            </a:r>
            <a:r>
              <a:rPr lang="pl-PL" sz="1600" dirty="0" err="1" smtClean="0">
                <a:solidFill>
                  <a:srgbClr val="0033CC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Meters</a:t>
            </a:r>
            <a:r>
              <a:rPr lang="pl-PL" sz="16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pl-PL" sz="1600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has</a:t>
            </a:r>
            <a:r>
              <a:rPr lang="pl-PL" sz="16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pl-PL" sz="1600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been</a:t>
            </a:r>
            <a:r>
              <a:rPr lang="pl-PL" sz="16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pl-PL" sz="1600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used</a:t>
            </a:r>
            <a:r>
              <a:rPr lang="pl-PL" sz="16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pl-PL" sz="1600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in</a:t>
            </a:r>
            <a:r>
              <a:rPr lang="pl-PL" sz="16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pl-PL" sz="1600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the</a:t>
            </a:r>
            <a:r>
              <a:rPr lang="pl-PL" sz="16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pilot </a:t>
            </a:r>
            <a:r>
              <a:rPr lang="pl-PL" sz="1600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with</a:t>
            </a:r>
            <a:r>
              <a:rPr lang="pl-PL" sz="16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OMS </a:t>
            </a:r>
            <a:r>
              <a:rPr lang="pl-PL" sz="1600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protocol</a:t>
            </a:r>
            <a:r>
              <a:rPr lang="pl-PL" sz="16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pl-PL" sz="1600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communication</a:t>
            </a:r>
            <a:r>
              <a:rPr lang="pl-PL" sz="16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.</a:t>
            </a:r>
          </a:p>
          <a:p>
            <a:pPr indent="228600" algn="l">
              <a:buClr>
                <a:srgbClr val="0033CC"/>
              </a:buClr>
              <a:buFont typeface="Wingdings" pitchFamily="2" charset="2"/>
              <a:buChar char="§"/>
            </a:pPr>
            <a:r>
              <a:rPr lang="pl-PL" sz="1600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Meters</a:t>
            </a:r>
            <a:r>
              <a:rPr lang="pl-PL" sz="16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pl-PL" sz="1600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configuration</a:t>
            </a:r>
            <a:r>
              <a:rPr lang="pl-PL" sz="16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pl-PL" sz="1600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includes</a:t>
            </a:r>
            <a:r>
              <a:rPr lang="pl-PL" sz="16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:</a:t>
            </a:r>
          </a:p>
          <a:p>
            <a:pPr lvl="1" indent="228600">
              <a:buClr>
                <a:srgbClr val="0033CC"/>
              </a:buClr>
              <a:buFont typeface="Wingdings" pitchFamily="2" charset="2"/>
              <a:buChar char="§"/>
            </a:pPr>
            <a:r>
              <a:rPr lang="pl-PL" sz="1600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Error</a:t>
            </a:r>
            <a:r>
              <a:rPr lang="pl-PL" sz="16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pl-PL" sz="1600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curve</a:t>
            </a:r>
            <a:r>
              <a:rPr lang="pl-PL" sz="16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pl-PL" sz="1600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correction</a:t>
            </a:r>
            <a:r>
              <a:rPr lang="pl-PL" sz="16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(</a:t>
            </a:r>
            <a:r>
              <a:rPr lang="pl-PL" sz="1600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Vc</a:t>
            </a:r>
            <a:r>
              <a:rPr lang="pl-PL" sz="16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)</a:t>
            </a:r>
          </a:p>
          <a:p>
            <a:pPr lvl="1" indent="228600">
              <a:buClr>
                <a:srgbClr val="0033CC"/>
              </a:buClr>
              <a:buFont typeface="Wingdings" pitchFamily="2" charset="2"/>
              <a:buChar char="§"/>
            </a:pPr>
            <a:r>
              <a:rPr lang="pl-PL" sz="1600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Base</a:t>
            </a:r>
            <a:r>
              <a:rPr lang="pl-PL" sz="16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pl-PL" sz="1600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Volume</a:t>
            </a:r>
            <a:r>
              <a:rPr lang="pl-PL" sz="16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pl-PL" sz="1600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conversion</a:t>
            </a:r>
            <a:r>
              <a:rPr lang="pl-PL" sz="16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 (</a:t>
            </a:r>
            <a:r>
              <a:rPr lang="pl-PL" sz="1600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Vb</a:t>
            </a:r>
            <a:r>
              <a:rPr lang="pl-PL" sz="16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)</a:t>
            </a:r>
            <a:endParaRPr lang="pl-PL" sz="1600" i="1" dirty="0" smtClean="0"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indent="228600" algn="l"/>
            <a:endParaRPr lang="pl-PL" sz="1600" dirty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84E27-28F7-4AE9-A615-6F441F5E0487}" type="slidenum">
              <a:rPr lang="pl-PL" smtClean="0"/>
              <a:pPr>
                <a:defRPr/>
              </a:pPr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054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5" name="Text Box 6"/>
          <p:cNvSpPr txBox="1">
            <a:spLocks noChangeArrowheads="1"/>
          </p:cNvSpPr>
          <p:nvPr/>
        </p:nvSpPr>
        <p:spPr bwMode="auto">
          <a:xfrm>
            <a:off x="2051720" y="620688"/>
            <a:ext cx="70922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l-PL" sz="1600" dirty="0" err="1" smtClean="0">
                <a:solidFill>
                  <a:srgbClr val="003399"/>
                </a:solidFill>
                <a:latin typeface="Arial Black" pitchFamily="34" charset="0"/>
              </a:rPr>
              <a:t>Additional</a:t>
            </a:r>
            <a:r>
              <a:rPr lang="pl-PL" sz="1600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1600" dirty="0" err="1" smtClean="0">
                <a:solidFill>
                  <a:srgbClr val="003399"/>
                </a:solidFill>
                <a:latin typeface="Arial Black" pitchFamily="34" charset="0"/>
              </a:rPr>
              <a:t>Functionalities</a:t>
            </a:r>
            <a:r>
              <a:rPr lang="pl-PL" sz="1600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1600" dirty="0" err="1" smtClean="0">
                <a:solidFill>
                  <a:srgbClr val="003399"/>
                </a:solidFill>
                <a:latin typeface="Arial Black" pitchFamily="34" charset="0"/>
              </a:rPr>
              <a:t>Implemented</a:t>
            </a:r>
            <a:r>
              <a:rPr lang="pl-PL" sz="1600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br>
              <a:rPr lang="pl-PL" sz="1600" dirty="0" smtClean="0">
                <a:solidFill>
                  <a:srgbClr val="003399"/>
                </a:solidFill>
                <a:latin typeface="Arial Black" pitchFamily="34" charset="0"/>
              </a:rPr>
            </a:br>
            <a:r>
              <a:rPr lang="pl-PL" sz="1600" dirty="0" err="1" smtClean="0">
                <a:solidFill>
                  <a:srgbClr val="003399"/>
                </a:solidFill>
                <a:latin typeface="Arial Black" pitchFamily="34" charset="0"/>
              </a:rPr>
              <a:t>during</a:t>
            </a:r>
            <a:r>
              <a:rPr lang="pl-PL" sz="1600" dirty="0" smtClean="0">
                <a:solidFill>
                  <a:srgbClr val="003399"/>
                </a:solidFill>
                <a:latin typeface="Arial Black" pitchFamily="34" charset="0"/>
              </a:rPr>
              <a:t> pilot </a:t>
            </a:r>
            <a:r>
              <a:rPr lang="pl-PL" sz="1600" dirty="0" err="1" smtClean="0">
                <a:solidFill>
                  <a:srgbClr val="003399"/>
                </a:solidFill>
                <a:latin typeface="Arial Black" pitchFamily="34" charset="0"/>
              </a:rPr>
              <a:t>instalation</a:t>
            </a:r>
            <a:endParaRPr lang="en-US" sz="1600" baseline="30000" dirty="0">
              <a:solidFill>
                <a:srgbClr val="003399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2008" y="2420888"/>
            <a:ext cx="8748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Clr>
                <a:srgbClr val="003399"/>
              </a:buClr>
              <a:buFont typeface="+mj-lt"/>
              <a:buAutoNum type="alphaLcParenR"/>
            </a:pPr>
            <a:r>
              <a:rPr lang="pl-PL" dirty="0" err="1" smtClean="0"/>
              <a:t>Solution</a:t>
            </a:r>
            <a:r>
              <a:rPr lang="pl-PL" dirty="0" smtClean="0"/>
              <a:t> </a:t>
            </a:r>
            <a:r>
              <a:rPr lang="pl-PL" dirty="0" err="1" smtClean="0"/>
              <a:t>from</a:t>
            </a:r>
            <a:r>
              <a:rPr lang="pl-PL" dirty="0" smtClean="0"/>
              <a:t> Smart Gas </a:t>
            </a:r>
            <a:r>
              <a:rPr lang="pl-PL" dirty="0" err="1" smtClean="0"/>
              <a:t>Meter</a:t>
            </a:r>
            <a:r>
              <a:rPr lang="pl-PL" dirty="0" smtClean="0"/>
              <a:t> </a:t>
            </a:r>
            <a:r>
              <a:rPr lang="pl-PL" dirty="0" err="1" smtClean="0"/>
              <a:t>side</a:t>
            </a:r>
            <a:r>
              <a:rPr lang="pl-PL" dirty="0" smtClean="0"/>
              <a:t> </a:t>
            </a:r>
            <a:r>
              <a:rPr lang="pl-PL" dirty="0" err="1" smtClean="0"/>
              <a:t>which</a:t>
            </a:r>
            <a:r>
              <a:rPr lang="pl-PL" dirty="0" smtClean="0"/>
              <a:t> </a:t>
            </a:r>
            <a:r>
              <a:rPr lang="pl-PL" dirty="0" err="1" smtClean="0"/>
              <a:t>allows</a:t>
            </a:r>
            <a:r>
              <a:rPr lang="pl-PL" dirty="0" smtClean="0"/>
              <a:t> </a:t>
            </a:r>
            <a:r>
              <a:rPr lang="pl-PL" dirty="0" err="1" smtClean="0"/>
              <a:t>Customer</a:t>
            </a:r>
            <a:r>
              <a:rPr lang="pl-PL" dirty="0" smtClean="0"/>
              <a:t> to </a:t>
            </a:r>
            <a:r>
              <a:rPr lang="pl-PL" dirty="0" err="1" smtClean="0"/>
              <a:t>balancing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gas </a:t>
            </a:r>
            <a:r>
              <a:rPr lang="pl-PL" dirty="0" err="1" smtClean="0"/>
              <a:t>network</a:t>
            </a:r>
            <a:r>
              <a:rPr lang="pl-PL" dirty="0" smtClean="0"/>
              <a:t> system.</a:t>
            </a:r>
          </a:p>
          <a:p>
            <a:pPr marL="800100" lvl="1" indent="-342900">
              <a:buClr>
                <a:srgbClr val="003399"/>
              </a:buClr>
              <a:buFont typeface="+mj-lt"/>
              <a:buAutoNum type="alphaLcParenR"/>
            </a:pPr>
            <a:r>
              <a:rPr lang="pl-PL" dirty="0" err="1" smtClean="0"/>
              <a:t>Interopability</a:t>
            </a:r>
            <a:r>
              <a:rPr lang="pl-PL" dirty="0" smtClean="0"/>
              <a:t>: </a:t>
            </a:r>
            <a:r>
              <a:rPr lang="pl-PL" dirty="0" err="1" smtClean="0"/>
              <a:t>Overall</a:t>
            </a:r>
            <a:r>
              <a:rPr lang="pl-PL" dirty="0" smtClean="0"/>
              <a:t> system </a:t>
            </a:r>
            <a:r>
              <a:rPr lang="pl-PL" dirty="0" err="1" smtClean="0"/>
              <a:t>has</a:t>
            </a:r>
            <a:r>
              <a:rPr lang="pl-PL" dirty="0" smtClean="0"/>
              <a:t> </a:t>
            </a:r>
            <a:r>
              <a:rPr lang="pl-PL" dirty="0" err="1" smtClean="0"/>
              <a:t>been</a:t>
            </a:r>
            <a:r>
              <a:rPr lang="pl-PL" dirty="0" smtClean="0"/>
              <a:t> </a:t>
            </a:r>
            <a:r>
              <a:rPr lang="pl-PL" dirty="0" err="1" smtClean="0"/>
              <a:t>integreated</a:t>
            </a:r>
            <a:r>
              <a:rPr lang="pl-PL" dirty="0" smtClean="0"/>
              <a:t> to fit </a:t>
            </a:r>
            <a:r>
              <a:rPr lang="pl-PL" dirty="0" err="1" smtClean="0"/>
              <a:t>both</a:t>
            </a:r>
            <a:r>
              <a:rPr lang="pl-PL" dirty="0" smtClean="0"/>
              <a:t> for </a:t>
            </a:r>
            <a:r>
              <a:rPr lang="pl-PL" dirty="0" err="1" smtClean="0"/>
              <a:t>existing</a:t>
            </a:r>
            <a:r>
              <a:rPr lang="pl-PL" dirty="0" smtClean="0"/>
              <a:t> </a:t>
            </a:r>
            <a:r>
              <a:rPr lang="pl-PL" dirty="0" err="1" smtClean="0"/>
              <a:t>aplication</a:t>
            </a:r>
            <a:r>
              <a:rPr lang="pl-PL" dirty="0" smtClean="0"/>
              <a:t> systems and </a:t>
            </a:r>
            <a:r>
              <a:rPr lang="pl-PL" dirty="0" err="1" smtClean="0"/>
              <a:t>at</a:t>
            </a:r>
            <a:r>
              <a:rPr lang="pl-PL" dirty="0" smtClean="0"/>
              <a:t> </a:t>
            </a:r>
            <a:r>
              <a:rPr lang="pl-PL" dirty="0" err="1" smtClean="0"/>
              <a:t>device</a:t>
            </a:r>
            <a:r>
              <a:rPr lang="pl-PL" dirty="0" smtClean="0"/>
              <a:t> </a:t>
            </a:r>
            <a:r>
              <a:rPr lang="pl-PL" dirty="0" err="1" smtClean="0"/>
              <a:t>level</a:t>
            </a:r>
            <a:r>
              <a:rPr lang="pl-PL" dirty="0" smtClean="0"/>
              <a:t> </a:t>
            </a:r>
            <a:r>
              <a:rPr lang="pl-PL" dirty="0" err="1" smtClean="0"/>
              <a:t>too</a:t>
            </a:r>
            <a:r>
              <a:rPr lang="pl-PL" dirty="0" smtClean="0"/>
              <a:t>.</a:t>
            </a:r>
          </a:p>
          <a:p>
            <a:pPr marL="800100" lvl="1" indent="-342900">
              <a:buClr>
                <a:srgbClr val="003399"/>
              </a:buClr>
              <a:buFont typeface="+mj-lt"/>
              <a:buAutoNum type="alphaLcParenR"/>
            </a:pPr>
            <a:r>
              <a:rPr lang="pl-PL" dirty="0" smtClean="0"/>
              <a:t>We </a:t>
            </a:r>
            <a:r>
              <a:rPr lang="pl-PL" dirty="0" err="1" smtClean="0"/>
              <a:t>have</a:t>
            </a:r>
            <a:r>
              <a:rPr lang="pl-PL" dirty="0" smtClean="0"/>
              <a:t> </a:t>
            </a:r>
            <a:r>
              <a:rPr lang="pl-PL" dirty="0" err="1" smtClean="0"/>
              <a:t>been</a:t>
            </a:r>
            <a:r>
              <a:rPr lang="pl-PL" dirty="0" smtClean="0"/>
              <a:t> </a:t>
            </a:r>
            <a:r>
              <a:rPr lang="pl-PL" dirty="0" err="1" smtClean="0"/>
              <a:t>greatfull</a:t>
            </a:r>
            <a:r>
              <a:rPr lang="pl-PL" dirty="0" smtClean="0"/>
              <a:t> to </a:t>
            </a:r>
            <a:r>
              <a:rPr lang="pl-PL" dirty="0" err="1" smtClean="0"/>
              <a:t>receive</a:t>
            </a:r>
            <a:r>
              <a:rPr lang="pl-PL" dirty="0" smtClean="0"/>
              <a:t> </a:t>
            </a:r>
            <a:r>
              <a:rPr lang="pl-PL" dirty="0" err="1" smtClean="0"/>
              <a:t>interest</a:t>
            </a:r>
            <a:r>
              <a:rPr lang="pl-PL" dirty="0" smtClean="0"/>
              <a:t> </a:t>
            </a:r>
            <a:r>
              <a:rPr lang="pl-PL" dirty="0" err="1" smtClean="0"/>
              <a:t>from</a:t>
            </a:r>
            <a:r>
              <a:rPr lang="pl-PL" dirty="0" smtClean="0"/>
              <a:t> National </a:t>
            </a:r>
            <a:r>
              <a:rPr lang="pl-PL" dirty="0" err="1" smtClean="0"/>
              <a:t>Notified</a:t>
            </a:r>
            <a:r>
              <a:rPr lang="pl-PL" dirty="0" smtClean="0"/>
              <a:t> Body of Oil and Gas (</a:t>
            </a:r>
            <a:r>
              <a:rPr lang="pl-PL" dirty="0" err="1" smtClean="0"/>
              <a:t>INiG</a:t>
            </a:r>
            <a:r>
              <a:rPr lang="pl-PL" dirty="0" smtClean="0"/>
              <a:t>). </a:t>
            </a:r>
            <a:r>
              <a:rPr lang="pl-PL" dirty="0" err="1" smtClean="0"/>
              <a:t>Cooperation</a:t>
            </a:r>
            <a:r>
              <a:rPr lang="pl-PL" dirty="0" smtClean="0"/>
              <a:t> </a:t>
            </a:r>
            <a:r>
              <a:rPr lang="pl-PL" dirty="0" err="1" smtClean="0"/>
              <a:t>with</a:t>
            </a:r>
            <a:r>
              <a:rPr lang="pl-PL" dirty="0" smtClean="0"/>
              <a:t> </a:t>
            </a:r>
            <a:r>
              <a:rPr lang="pl-PL" dirty="0" err="1" smtClean="0"/>
              <a:t>INiG</a:t>
            </a:r>
            <a:r>
              <a:rPr lang="pl-PL" dirty="0" smtClean="0"/>
              <a:t> </a:t>
            </a:r>
            <a:r>
              <a:rPr lang="pl-PL" dirty="0" err="1" smtClean="0"/>
              <a:t>can</a:t>
            </a:r>
            <a:r>
              <a:rPr lang="pl-PL" dirty="0" smtClean="0"/>
              <a:t> </a:t>
            </a:r>
            <a:r>
              <a:rPr lang="pl-PL" dirty="0" err="1" smtClean="0"/>
              <a:t>enhance</a:t>
            </a:r>
            <a:r>
              <a:rPr lang="pl-PL" dirty="0" smtClean="0"/>
              <a:t> an </a:t>
            </a:r>
            <a:r>
              <a:rPr lang="pl-PL" dirty="0" err="1" smtClean="0"/>
              <a:t>ongoing</a:t>
            </a:r>
            <a:r>
              <a:rPr lang="pl-PL" dirty="0" smtClean="0"/>
              <a:t> Project</a:t>
            </a: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84E27-28F7-4AE9-A615-6F441F5E0487}" type="slidenum">
              <a:rPr lang="pl-PL" smtClean="0"/>
              <a:pPr>
                <a:defRPr/>
              </a:pPr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054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U:\Hovedbibliotek\Sag\UE\1368, Uniflo GXEII\Picture\300409\PCB_Gray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214688"/>
            <a:ext cx="3749675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5003800" y="1628775"/>
            <a:ext cx="41402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342900">
              <a:lnSpc>
                <a:spcPct val="110000"/>
              </a:lnSpc>
              <a:spcAft>
                <a:spcPct val="10000"/>
              </a:spcAft>
              <a:buClr>
                <a:srgbClr val="000066"/>
              </a:buClr>
              <a:defRPr/>
            </a:pPr>
            <a:r>
              <a:rPr lang="en-US" sz="2000" dirty="0">
                <a:solidFill>
                  <a:srgbClr val="000066"/>
                </a:solidFill>
              </a:rPr>
              <a:t>Electronic </a:t>
            </a:r>
            <a:r>
              <a:rPr lang="pl-PL" sz="2000" dirty="0" smtClean="0">
                <a:solidFill>
                  <a:srgbClr val="000066"/>
                </a:solidFill>
              </a:rPr>
              <a:t>Unit</a:t>
            </a:r>
            <a:r>
              <a:rPr lang="en-US" sz="2000" dirty="0" smtClean="0">
                <a:solidFill>
                  <a:srgbClr val="000066"/>
                </a:solidFill>
              </a:rPr>
              <a:t> </a:t>
            </a:r>
            <a:r>
              <a:rPr lang="en-US" sz="2000" dirty="0">
                <a:solidFill>
                  <a:srgbClr val="000066"/>
                </a:solidFill>
              </a:rPr>
              <a:t>has </a:t>
            </a:r>
            <a:r>
              <a:rPr lang="en-US" sz="2000" dirty="0" smtClean="0">
                <a:solidFill>
                  <a:srgbClr val="000066"/>
                </a:solidFill>
              </a:rPr>
              <a:t>the</a:t>
            </a:r>
            <a:r>
              <a:rPr lang="pl-PL" sz="2000" dirty="0" smtClean="0">
                <a:solidFill>
                  <a:srgbClr val="000066"/>
                </a:solidFill>
              </a:rPr>
              <a:t> </a:t>
            </a:r>
            <a:r>
              <a:rPr lang="pl-PL" sz="2000" dirty="0" err="1" smtClean="0">
                <a:solidFill>
                  <a:srgbClr val="000066"/>
                </a:solidFill>
              </a:rPr>
              <a:t>ability</a:t>
            </a:r>
            <a:r>
              <a:rPr lang="pl-PL" sz="2000" dirty="0" smtClean="0">
                <a:solidFill>
                  <a:srgbClr val="000066"/>
                </a:solidFill>
              </a:rPr>
              <a:t> </a:t>
            </a:r>
            <a:r>
              <a:rPr lang="en-US" sz="2000" dirty="0" smtClean="0">
                <a:solidFill>
                  <a:srgbClr val="000066"/>
                </a:solidFill>
              </a:rPr>
              <a:t>to </a:t>
            </a:r>
            <a:r>
              <a:rPr lang="en-US" sz="2000" dirty="0">
                <a:solidFill>
                  <a:srgbClr val="000066"/>
                </a:solidFill>
              </a:rPr>
              <a:t>compensate </a:t>
            </a:r>
            <a:r>
              <a:rPr lang="en-US" sz="2000" dirty="0" smtClean="0">
                <a:solidFill>
                  <a:srgbClr val="000066"/>
                </a:solidFill>
              </a:rPr>
              <a:t>for the effect </a:t>
            </a:r>
            <a:r>
              <a:rPr lang="en-US" sz="2000" dirty="0">
                <a:solidFill>
                  <a:srgbClr val="000066"/>
                </a:solidFill>
              </a:rPr>
              <a:t>of temperature </a:t>
            </a:r>
            <a:r>
              <a:rPr lang="en-US" sz="2000" dirty="0" smtClean="0">
                <a:solidFill>
                  <a:srgbClr val="000066"/>
                </a:solidFill>
              </a:rPr>
              <a:t>on the </a:t>
            </a:r>
            <a:r>
              <a:rPr lang="en-US" sz="2000" dirty="0">
                <a:solidFill>
                  <a:srgbClr val="000066"/>
                </a:solidFill>
              </a:rPr>
              <a:t>measurement error</a:t>
            </a:r>
            <a:r>
              <a:rPr lang="en-US" sz="2000" dirty="0" smtClean="0">
                <a:solidFill>
                  <a:srgbClr val="000066"/>
                </a:solidFill>
              </a:rPr>
              <a:t>.</a:t>
            </a:r>
            <a:endParaRPr lang="pl-PL" sz="2000" dirty="0" smtClean="0">
              <a:solidFill>
                <a:srgbClr val="000066"/>
              </a:solidFill>
            </a:endParaRPr>
          </a:p>
          <a:p>
            <a:pPr indent="-342900">
              <a:lnSpc>
                <a:spcPct val="110000"/>
              </a:lnSpc>
              <a:spcAft>
                <a:spcPct val="10000"/>
              </a:spcAft>
              <a:buClr>
                <a:srgbClr val="000066"/>
              </a:buClr>
              <a:defRPr/>
            </a:pPr>
            <a:endParaRPr lang="pl-PL" sz="2000" dirty="0">
              <a:solidFill>
                <a:srgbClr val="000066"/>
              </a:solidFill>
              <a:latin typeface="Arial" charset="0"/>
              <a:cs typeface="+mn-cs"/>
            </a:endParaRPr>
          </a:p>
          <a:p>
            <a:pPr indent="-342900">
              <a:lnSpc>
                <a:spcPct val="110000"/>
              </a:lnSpc>
              <a:spcAft>
                <a:spcPct val="10000"/>
              </a:spcAft>
              <a:buClr>
                <a:srgbClr val="000066"/>
              </a:buClr>
              <a:defRPr/>
            </a:pPr>
            <a:r>
              <a:rPr lang="en-US" sz="2000" dirty="0">
                <a:solidFill>
                  <a:srgbClr val="000066"/>
                </a:solidFill>
              </a:rPr>
              <a:t>Temperature correction is performed in a volume of 4 points</a:t>
            </a:r>
            <a:r>
              <a:rPr lang="en-US" sz="2000" dirty="0" smtClean="0">
                <a:solidFill>
                  <a:srgbClr val="000066"/>
                </a:solidFill>
              </a:rPr>
              <a:t>: </a:t>
            </a:r>
            <a:r>
              <a:rPr lang="en-US" sz="2000" dirty="0">
                <a:solidFill>
                  <a:srgbClr val="000066"/>
                </a:solidFill>
              </a:rPr>
              <a:t>-25, 0, +30, +55 C. Between these points, linear interpolation is used</a:t>
            </a:r>
            <a:endParaRPr lang="pl-PL" sz="2000" b="1" dirty="0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sp>
        <p:nvSpPr>
          <p:cNvPr id="7172" name="Text Box 27"/>
          <p:cNvSpPr txBox="1">
            <a:spLocks noChangeArrowheads="1"/>
          </p:cNvSpPr>
          <p:nvPr/>
        </p:nvSpPr>
        <p:spPr bwMode="auto">
          <a:xfrm>
            <a:off x="1835150" y="188913"/>
            <a:ext cx="60499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200" dirty="0" err="1" smtClean="0">
                <a:solidFill>
                  <a:srgbClr val="003399"/>
                </a:solidFill>
                <a:latin typeface="Arial Black" pitchFamily="34" charset="0"/>
              </a:rPr>
              <a:t>Temperature</a:t>
            </a:r>
            <a:r>
              <a:rPr lang="pl-PL" sz="2200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2200" dirty="0" err="1" smtClean="0">
                <a:solidFill>
                  <a:srgbClr val="003399"/>
                </a:solidFill>
                <a:latin typeface="Arial Black" pitchFamily="34" charset="0"/>
              </a:rPr>
              <a:t>compensation</a:t>
            </a:r>
            <a:endParaRPr lang="en-US" sz="2200" dirty="0">
              <a:solidFill>
                <a:srgbClr val="003399"/>
              </a:solidFill>
              <a:latin typeface="Arial Black" pitchFamily="34" charset="0"/>
            </a:endParaRPr>
          </a:p>
        </p:txBody>
      </p:sp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3412968079"/>
              </p:ext>
            </p:extLst>
          </p:nvPr>
        </p:nvGraphicFramePr>
        <p:xfrm>
          <a:off x="0" y="836713"/>
          <a:ext cx="493204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174" name="Line 10"/>
          <p:cNvSpPr>
            <a:spLocks noChangeShapeType="1"/>
          </p:cNvSpPr>
          <p:nvPr/>
        </p:nvSpPr>
        <p:spPr bwMode="auto">
          <a:xfrm flipH="1" flipV="1">
            <a:off x="3363913" y="5661025"/>
            <a:ext cx="2087562" cy="144463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pl-PL"/>
          </a:p>
        </p:txBody>
      </p:sp>
      <p:sp>
        <p:nvSpPr>
          <p:cNvPr id="7175" name="Line 9"/>
          <p:cNvSpPr>
            <a:spLocks noChangeShapeType="1"/>
          </p:cNvSpPr>
          <p:nvPr/>
        </p:nvSpPr>
        <p:spPr bwMode="auto">
          <a:xfrm flipH="1" flipV="1">
            <a:off x="4516438" y="5157788"/>
            <a:ext cx="1008062" cy="43180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pl-PL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5226684" y="5516563"/>
            <a:ext cx="25228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pl-PL" i="1" dirty="0" err="1" smtClean="0">
                <a:solidFill>
                  <a:srgbClr val="000066"/>
                </a:solidFill>
              </a:rPr>
              <a:t>Temperature</a:t>
            </a:r>
            <a:r>
              <a:rPr lang="pl-PL" i="1" dirty="0" smtClean="0">
                <a:solidFill>
                  <a:srgbClr val="000066"/>
                </a:solidFill>
              </a:rPr>
              <a:t> </a:t>
            </a:r>
            <a:r>
              <a:rPr lang="pl-PL" i="1" dirty="0" err="1" smtClean="0">
                <a:solidFill>
                  <a:srgbClr val="000066"/>
                </a:solidFill>
              </a:rPr>
              <a:t>sensors</a:t>
            </a:r>
            <a:endParaRPr lang="pl-PL" i="1" dirty="0">
              <a:solidFill>
                <a:srgbClr val="000066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A6623-1AF6-47C1-842E-892DBD55A629}" type="slidenum">
              <a:rPr lang="pl-PL" smtClean="0"/>
              <a:pPr>
                <a:defRPr/>
              </a:pPr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2549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080120" y="2826802"/>
            <a:ext cx="7092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3399"/>
              </a:buClr>
              <a:buFont typeface="+mj-lt"/>
              <a:buAutoNum type="arabicPeriod"/>
            </a:pPr>
            <a:r>
              <a:rPr lang="pl-PL" dirty="0" smtClean="0"/>
              <a:t>More </a:t>
            </a:r>
            <a:r>
              <a:rPr lang="pl-PL" dirty="0" err="1" smtClean="0"/>
              <a:t>then</a:t>
            </a:r>
            <a:r>
              <a:rPr lang="pl-PL" dirty="0" smtClean="0"/>
              <a:t> 2000 </a:t>
            </a:r>
            <a:r>
              <a:rPr lang="pl-PL" dirty="0" err="1" smtClean="0"/>
              <a:t>GxS</a:t>
            </a:r>
            <a:r>
              <a:rPr lang="pl-PL" dirty="0" smtClean="0"/>
              <a:t> Smart Gas </a:t>
            </a:r>
            <a:r>
              <a:rPr lang="pl-PL" dirty="0" err="1" smtClean="0"/>
              <a:t>Meters</a:t>
            </a:r>
            <a:endParaRPr lang="pl-PL" dirty="0" smtClean="0"/>
          </a:p>
          <a:p>
            <a:pPr marL="342900" indent="-342900">
              <a:buClr>
                <a:srgbClr val="003399"/>
              </a:buClr>
              <a:buFont typeface="+mj-lt"/>
              <a:buAutoNum type="arabicPeriod"/>
            </a:pPr>
            <a:endParaRPr lang="pl-PL" dirty="0" smtClean="0"/>
          </a:p>
          <a:p>
            <a:pPr marL="342900" indent="-342900">
              <a:buClr>
                <a:srgbClr val="003399"/>
              </a:buClr>
              <a:buFont typeface="+mj-lt"/>
              <a:buAutoNum type="arabicPeriod"/>
            </a:pPr>
            <a:r>
              <a:rPr lang="pl-PL" dirty="0" err="1" smtClean="0"/>
              <a:t>Drive-by</a:t>
            </a:r>
            <a:r>
              <a:rPr lang="pl-PL" dirty="0" smtClean="0"/>
              <a:t> </a:t>
            </a:r>
            <a:r>
              <a:rPr lang="pl-PL" dirty="0" err="1" smtClean="0"/>
              <a:t>reading</a:t>
            </a:r>
            <a:r>
              <a:rPr lang="pl-PL" dirty="0" smtClean="0"/>
              <a:t> by PSION WORKABOUT PRO 3 and car </a:t>
            </a:r>
            <a:r>
              <a:rPr lang="pl-PL" dirty="0" err="1" smtClean="0"/>
              <a:t>roof</a:t>
            </a:r>
            <a:r>
              <a:rPr lang="pl-PL" dirty="0" smtClean="0"/>
              <a:t> </a:t>
            </a:r>
            <a:r>
              <a:rPr lang="pl-PL" dirty="0" err="1" smtClean="0"/>
              <a:t>antenas</a:t>
            </a:r>
            <a:endParaRPr lang="pl-PL" dirty="0" smtClean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84E27-28F7-4AE9-A615-6F441F5E0487}" type="slidenum">
              <a:rPr lang="pl-PL" smtClean="0"/>
              <a:pPr>
                <a:defRPr/>
              </a:pPr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054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Text Box 13"/>
          <p:cNvSpPr txBox="1">
            <a:spLocks noChangeArrowheads="1"/>
          </p:cNvSpPr>
          <p:nvPr/>
        </p:nvSpPr>
        <p:spPr bwMode="auto">
          <a:xfrm>
            <a:off x="2051720" y="858198"/>
            <a:ext cx="61206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l-PL" baseline="30000" dirty="0" smtClean="0">
                <a:solidFill>
                  <a:srgbClr val="003399"/>
                </a:solidFill>
                <a:latin typeface="Arial Black" pitchFamily="34" charset="0"/>
                <a:cs typeface="Arial" charset="0"/>
              </a:rPr>
              <a:t>Walk-by / </a:t>
            </a:r>
            <a:r>
              <a:rPr lang="pl-PL" baseline="30000" dirty="0" err="1" smtClean="0">
                <a:solidFill>
                  <a:srgbClr val="003399"/>
                </a:solidFill>
                <a:latin typeface="Arial Black" pitchFamily="34" charset="0"/>
                <a:cs typeface="Arial" charset="0"/>
              </a:rPr>
              <a:t>Drive-by</a:t>
            </a:r>
            <a:endParaRPr lang="en-US" baseline="30000" dirty="0">
              <a:solidFill>
                <a:srgbClr val="003399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370691" name="Prostokąt 13"/>
          <p:cNvSpPr>
            <a:spLocks noChangeArrowheads="1"/>
          </p:cNvSpPr>
          <p:nvPr/>
        </p:nvSpPr>
        <p:spPr bwMode="auto">
          <a:xfrm>
            <a:off x="0" y="54705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l">
              <a:tabLst>
                <a:tab pos="685800" algn="l"/>
              </a:tabLst>
            </a:pPr>
            <a:endParaRPr lang="pl-PL" sz="1400" i="1" dirty="0"/>
          </a:p>
          <a:p>
            <a:pPr marL="800100" lvl="1" indent="-342900">
              <a:tabLst>
                <a:tab pos="685800" algn="l"/>
              </a:tabLst>
            </a:pPr>
            <a:r>
              <a:rPr lang="en-US" sz="1400" i="1" dirty="0" smtClean="0"/>
              <a:t>PSION </a:t>
            </a:r>
            <a:r>
              <a:rPr lang="en-US" sz="1400" i="1" dirty="0"/>
              <a:t>WORKABOUT </a:t>
            </a:r>
            <a:r>
              <a:rPr lang="en-US" sz="1400" i="1" dirty="0" smtClean="0"/>
              <a:t>PRO</a:t>
            </a:r>
            <a:endParaRPr lang="pl-PL" sz="1400" dirty="0">
              <a:solidFill>
                <a:srgbClr val="003399"/>
              </a:solidFill>
            </a:endParaRPr>
          </a:p>
        </p:txBody>
      </p:sp>
      <p:pic>
        <p:nvPicPr>
          <p:cNvPr id="5" name="Picture 5" descr="WorkaboutPro3_Product_Over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6872"/>
            <a:ext cx="913323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bliqueBottomRight"/>
            <a:lightRig rig="threePt" dir="t"/>
          </a:scene3d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84E27-28F7-4AE9-A615-6F441F5E0487}" type="slidenum">
              <a:rPr lang="pl-PL" smtClean="0"/>
              <a:pPr>
                <a:defRPr/>
              </a:pPr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639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84E27-28F7-4AE9-A615-6F441F5E0487}" type="slidenum">
              <a:rPr lang="pl-PL" smtClean="0"/>
              <a:pPr>
                <a:defRPr/>
              </a:pPr>
              <a:t>52</a:t>
            </a:fld>
            <a:endParaRPr lang="pl-PL"/>
          </a:p>
        </p:txBody>
      </p:sp>
      <p:pic>
        <p:nvPicPr>
          <p:cNvPr id="1026" name="Picture 2" descr="C:\Users\Magda\Dropbox\003_Prezentacje\GAZ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324544" y="6309320"/>
            <a:ext cx="9756577" cy="548680"/>
          </a:xfrm>
          <a:prstGeom prst="rect">
            <a:avLst/>
          </a:prstGeom>
          <a:solidFill>
            <a:srgbClr val="0033CC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360000" rIns="360000" anchor="ctr"/>
          <a:lstStyle/>
          <a:p>
            <a:pPr marL="88900" algn="r">
              <a:spcBef>
                <a:spcPct val="50000"/>
              </a:spcBef>
            </a:pPr>
            <a:r>
              <a:rPr lang="pl-PL" sz="2700" dirty="0" err="1" smtClean="0">
                <a:solidFill>
                  <a:schemeClr val="bg1"/>
                </a:solidFill>
                <a:latin typeface="Tahoma" pitchFamily="34" charset="0"/>
              </a:rPr>
              <a:t>Drive-by</a:t>
            </a:r>
            <a:r>
              <a:rPr lang="pl-PL" sz="2700" dirty="0" smtClean="0">
                <a:solidFill>
                  <a:schemeClr val="bg1"/>
                </a:solidFill>
                <a:latin typeface="Tahoma" pitchFamily="34" charset="0"/>
              </a:rPr>
              <a:t> AMR </a:t>
            </a:r>
            <a:r>
              <a:rPr lang="pl-PL" sz="2700" dirty="0" err="1" smtClean="0">
                <a:solidFill>
                  <a:schemeClr val="bg1"/>
                </a:solidFill>
                <a:latin typeface="Tahoma" pitchFamily="34" charset="0"/>
              </a:rPr>
              <a:t>reading</a:t>
            </a:r>
            <a:r>
              <a:rPr lang="pl-PL" sz="2700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endParaRPr lang="en-US" sz="270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84E27-28F7-4AE9-A615-6F441F5E0487}" type="slidenum">
              <a:rPr lang="pl-PL" smtClean="0"/>
              <a:pPr>
                <a:defRPr/>
              </a:pPr>
              <a:t>53</a:t>
            </a:fld>
            <a:endParaRPr lang="pl-PL"/>
          </a:p>
        </p:txBody>
      </p:sp>
      <p:pic>
        <p:nvPicPr>
          <p:cNvPr id="2050" name="Picture 2" descr="C:\Users\Magda\Dropbox\003_Prezentacje\GAZ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324544" y="6309320"/>
            <a:ext cx="9756577" cy="548680"/>
          </a:xfrm>
          <a:prstGeom prst="rect">
            <a:avLst/>
          </a:prstGeom>
          <a:solidFill>
            <a:srgbClr val="0033CC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360000" rIns="360000" anchor="ctr"/>
          <a:lstStyle/>
          <a:p>
            <a:pPr marL="88900" algn="r">
              <a:spcBef>
                <a:spcPct val="50000"/>
              </a:spcBef>
            </a:pPr>
            <a:r>
              <a:rPr lang="pl-PL" sz="2700" dirty="0" err="1" smtClean="0">
                <a:solidFill>
                  <a:schemeClr val="bg1"/>
                </a:solidFill>
                <a:latin typeface="Tahoma" pitchFamily="34" charset="0"/>
              </a:rPr>
              <a:t>External</a:t>
            </a:r>
            <a:r>
              <a:rPr lang="pl-PL" sz="2700" dirty="0" smtClean="0">
                <a:solidFill>
                  <a:schemeClr val="bg1"/>
                </a:solidFill>
                <a:latin typeface="Tahoma" pitchFamily="34" charset="0"/>
              </a:rPr>
              <a:t> car </a:t>
            </a:r>
            <a:r>
              <a:rPr lang="pl-PL" sz="2700" dirty="0" err="1" smtClean="0">
                <a:solidFill>
                  <a:schemeClr val="bg1"/>
                </a:solidFill>
                <a:latin typeface="Tahoma" pitchFamily="34" charset="0"/>
              </a:rPr>
              <a:t>roof</a:t>
            </a:r>
            <a:r>
              <a:rPr lang="pl-PL" sz="2700" dirty="0" smtClean="0">
                <a:solidFill>
                  <a:schemeClr val="bg1"/>
                </a:solidFill>
                <a:latin typeface="Tahoma" pitchFamily="34" charset="0"/>
              </a:rPr>
              <a:t> antena 868 </a:t>
            </a:r>
            <a:r>
              <a:rPr lang="pl-PL" sz="2700" dirty="0" err="1" smtClean="0">
                <a:solidFill>
                  <a:schemeClr val="bg1"/>
                </a:solidFill>
                <a:latin typeface="Tahoma" pitchFamily="34" charset="0"/>
              </a:rPr>
              <a:t>Mhz</a:t>
            </a:r>
            <a:endParaRPr lang="en-US" sz="270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84E27-28F7-4AE9-A615-6F441F5E0487}" type="slidenum">
              <a:rPr lang="pl-PL" smtClean="0"/>
              <a:pPr>
                <a:defRPr/>
              </a:pPr>
              <a:t>54</a:t>
            </a:fld>
            <a:endParaRPr lang="pl-PL"/>
          </a:p>
        </p:txBody>
      </p:sp>
      <p:pic>
        <p:nvPicPr>
          <p:cNvPr id="3074" name="Picture 2" descr="C:\Users\Magda\Dropbox\003_Prezentacje\GAZ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3071813"/>
            <a:ext cx="9753600" cy="13001626"/>
          </a:xfrm>
          <a:prstGeom prst="rect">
            <a:avLst/>
          </a:prstGeom>
          <a:noFill/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324544" y="6309320"/>
            <a:ext cx="9756577" cy="548680"/>
          </a:xfrm>
          <a:prstGeom prst="rect">
            <a:avLst/>
          </a:prstGeom>
          <a:solidFill>
            <a:srgbClr val="0033CC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360000" rIns="360000" anchor="ctr"/>
          <a:lstStyle/>
          <a:p>
            <a:pPr marL="88900" algn="r">
              <a:spcBef>
                <a:spcPct val="50000"/>
              </a:spcBef>
            </a:pPr>
            <a:r>
              <a:rPr lang="pl-PL" sz="2700" dirty="0" smtClean="0">
                <a:solidFill>
                  <a:schemeClr val="bg1"/>
                </a:solidFill>
                <a:latin typeface="Tahoma" pitchFamily="34" charset="0"/>
              </a:rPr>
              <a:t>Terminal PSION WORKABOUT PRO 3</a:t>
            </a:r>
            <a:endParaRPr lang="en-US" sz="270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84E27-28F7-4AE9-A615-6F441F5E0487}" type="slidenum">
              <a:rPr lang="pl-PL" smtClean="0"/>
              <a:pPr>
                <a:defRPr/>
              </a:pPr>
              <a:t>55</a:t>
            </a:fld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00100"/>
            <a:ext cx="4533900" cy="60579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8675" y="771525"/>
            <a:ext cx="4505325" cy="6086475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48680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  <a:effectLst/>
        </p:spPr>
        <p:txBody>
          <a:bodyPr lIns="360000" rIns="360000" anchor="ctr"/>
          <a:lstStyle/>
          <a:p>
            <a:pPr algn="r"/>
            <a:r>
              <a:rPr lang="pl-PL" sz="2800" dirty="0" err="1" smtClean="0">
                <a:solidFill>
                  <a:schemeClr val="bg1"/>
                </a:solidFill>
                <a:latin typeface="Arial Black" pitchFamily="34" charset="0"/>
              </a:rPr>
              <a:t>Screenshoots</a:t>
            </a:r>
            <a:r>
              <a:rPr lang="pl-PL" sz="28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pl-PL" sz="2800" dirty="0" err="1" smtClean="0">
                <a:solidFill>
                  <a:schemeClr val="bg1"/>
                </a:solidFill>
                <a:latin typeface="Arial Black" pitchFamily="34" charset="0"/>
              </a:rPr>
              <a:t>from</a:t>
            </a:r>
            <a:r>
              <a:rPr lang="pl-PL" sz="2800" dirty="0" smtClean="0">
                <a:solidFill>
                  <a:schemeClr val="bg1"/>
                </a:solidFill>
                <a:latin typeface="Arial Black" pitchFamily="34" charset="0"/>
              </a:rPr>
              <a:t> mobile </a:t>
            </a:r>
            <a:r>
              <a:rPr lang="pl-PL" sz="2800" dirty="0" err="1" smtClean="0">
                <a:solidFill>
                  <a:schemeClr val="bg1"/>
                </a:solidFill>
                <a:latin typeface="Arial Black" pitchFamily="34" charset="0"/>
              </a:rPr>
              <a:t>app</a:t>
            </a:r>
            <a:endParaRPr lang="en-US" sz="2800" baseline="30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84E27-28F7-4AE9-A615-6F441F5E0487}" type="slidenum">
              <a:rPr lang="pl-PL" smtClean="0"/>
              <a:pPr>
                <a:defRPr/>
              </a:pPr>
              <a:t>56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809625"/>
            <a:ext cx="4495800" cy="604837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7929" y="809625"/>
            <a:ext cx="4600575" cy="6067425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48680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  <a:effectLst/>
        </p:spPr>
        <p:txBody>
          <a:bodyPr lIns="360000" rIns="360000" anchor="ctr"/>
          <a:lstStyle/>
          <a:p>
            <a:pPr algn="r"/>
            <a:endParaRPr lang="en-US" sz="2800" baseline="30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-36512" y="0"/>
            <a:ext cx="9144000" cy="548680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  <a:effectLst/>
        </p:spPr>
        <p:txBody>
          <a:bodyPr lIns="360000" rIns="360000" anchor="ctr"/>
          <a:lstStyle/>
          <a:p>
            <a:pPr algn="r"/>
            <a:r>
              <a:rPr lang="pl-PL" sz="2800" dirty="0" err="1" smtClean="0">
                <a:solidFill>
                  <a:schemeClr val="bg1"/>
                </a:solidFill>
                <a:latin typeface="Arial Black" pitchFamily="34" charset="0"/>
              </a:rPr>
              <a:t>Screenshoots</a:t>
            </a:r>
            <a:r>
              <a:rPr lang="pl-PL" sz="28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pl-PL" sz="2800" dirty="0" err="1" smtClean="0">
                <a:solidFill>
                  <a:schemeClr val="bg1"/>
                </a:solidFill>
                <a:latin typeface="Arial Black" pitchFamily="34" charset="0"/>
              </a:rPr>
              <a:t>from</a:t>
            </a:r>
            <a:r>
              <a:rPr lang="pl-PL" sz="2800" dirty="0" smtClean="0">
                <a:solidFill>
                  <a:schemeClr val="bg1"/>
                </a:solidFill>
                <a:latin typeface="Arial Black" pitchFamily="34" charset="0"/>
              </a:rPr>
              <a:t> mobile </a:t>
            </a:r>
            <a:r>
              <a:rPr lang="pl-PL" sz="2800" dirty="0" err="1" smtClean="0">
                <a:solidFill>
                  <a:schemeClr val="bg1"/>
                </a:solidFill>
                <a:latin typeface="Arial Black" pitchFamily="34" charset="0"/>
              </a:rPr>
              <a:t>app</a:t>
            </a:r>
            <a:endParaRPr lang="en-US" sz="2800" baseline="30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84E27-28F7-4AE9-A615-6F441F5E0487}" type="slidenum">
              <a:rPr lang="pl-PL" smtClean="0"/>
              <a:pPr>
                <a:defRPr/>
              </a:pPr>
              <a:t>57</a:t>
            </a:fld>
            <a:endParaRPr lang="pl-PL"/>
          </a:p>
        </p:txBody>
      </p:sp>
      <p:pic>
        <p:nvPicPr>
          <p:cNvPr id="6" name="Obraz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3648" y="2060848"/>
            <a:ext cx="2133878" cy="2870791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2080" y="2132856"/>
            <a:ext cx="2169042" cy="2860622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051720" y="764704"/>
            <a:ext cx="68042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l-PL" sz="2000" dirty="0" smtClean="0">
                <a:solidFill>
                  <a:srgbClr val="003399"/>
                </a:solidFill>
                <a:latin typeface="Arial Black" pitchFamily="34" charset="0"/>
              </a:rPr>
              <a:t>Aplikacja Inkasent Mobile</a:t>
            </a:r>
            <a:endParaRPr lang="en-US" sz="2000" baseline="30000" dirty="0">
              <a:solidFill>
                <a:srgbClr val="003399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9" name="Prostokąt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20688"/>
            <a:ext cx="4466667" cy="604761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48680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  <a:effectLst/>
        </p:spPr>
        <p:txBody>
          <a:bodyPr lIns="360000" rIns="360000" anchor="ctr"/>
          <a:lstStyle/>
          <a:p>
            <a:pPr algn="r"/>
            <a:r>
              <a:rPr lang="pl-PL" sz="2800" dirty="0" err="1" smtClean="0">
                <a:solidFill>
                  <a:schemeClr val="bg1"/>
                </a:solidFill>
                <a:latin typeface="Arial Black" pitchFamily="34" charset="0"/>
              </a:rPr>
              <a:t>Screenshoots</a:t>
            </a:r>
            <a:r>
              <a:rPr lang="pl-PL" sz="28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pl-PL" sz="2800" dirty="0" err="1" smtClean="0">
                <a:solidFill>
                  <a:schemeClr val="bg1"/>
                </a:solidFill>
                <a:latin typeface="Arial Black" pitchFamily="34" charset="0"/>
              </a:rPr>
              <a:t>from</a:t>
            </a:r>
            <a:r>
              <a:rPr lang="pl-PL" sz="2800" dirty="0" smtClean="0">
                <a:solidFill>
                  <a:schemeClr val="bg1"/>
                </a:solidFill>
                <a:latin typeface="Arial Black" pitchFamily="34" charset="0"/>
              </a:rPr>
              <a:t> mobile </a:t>
            </a:r>
            <a:r>
              <a:rPr lang="pl-PL" sz="2800" dirty="0" err="1" smtClean="0">
                <a:solidFill>
                  <a:schemeClr val="bg1"/>
                </a:solidFill>
                <a:latin typeface="Arial Black" pitchFamily="34" charset="0"/>
              </a:rPr>
              <a:t>app</a:t>
            </a:r>
            <a:endParaRPr lang="en-US" sz="2800" baseline="30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 bwMode="auto">
          <a:xfrm>
            <a:off x="2987824" y="0"/>
            <a:ext cx="2520280" cy="1196752"/>
          </a:xfrm>
          <a:prstGeom prst="rect">
            <a:avLst/>
          </a:prstGeom>
          <a:solidFill>
            <a:srgbClr val="153F9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6295011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gwi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188640"/>
            <a:ext cx="2110740" cy="769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 bwMode="auto">
          <a:xfrm>
            <a:off x="-1044624" y="-315416"/>
            <a:ext cx="10729192" cy="842493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7012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779912" y="5661248"/>
            <a:ext cx="5112569" cy="649287"/>
          </a:xfrm>
          <a:prstGeom prst="rect">
            <a:avLst/>
          </a:prstGeom>
          <a:solidFill>
            <a:srgbClr val="153F92">
              <a:alpha val="89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0" rIns="360000" anchor="ctr"/>
          <a:lstStyle>
            <a:lvl1pPr marL="88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pl-PL" sz="2400" dirty="0" err="1" smtClean="0">
                <a:solidFill>
                  <a:schemeClr val="bg1"/>
                </a:solidFill>
                <a:latin typeface="Tahoma" pitchFamily="34" charset="0"/>
              </a:rPr>
              <a:t>Customer</a:t>
            </a:r>
            <a:r>
              <a:rPr lang="pl-PL" sz="2400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l-PL" sz="2400" dirty="0" err="1" smtClean="0">
                <a:solidFill>
                  <a:schemeClr val="bg1"/>
                </a:solidFill>
                <a:latin typeface="Tahoma" pitchFamily="34" charset="0"/>
              </a:rPr>
              <a:t>Customization</a:t>
            </a:r>
            <a:endParaRPr lang="pl-PL" sz="240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ce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7" y="260649"/>
            <a:ext cx="4289878" cy="64087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Elipsa 6"/>
          <p:cNvSpPr/>
          <p:nvPr/>
        </p:nvSpPr>
        <p:spPr>
          <a:xfrm>
            <a:off x="2268538" y="3789363"/>
            <a:ext cx="4175125" cy="3603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52C64-957D-49D6-8DBB-0997FE917239}" type="slidenum">
              <a:rPr lang="pl-PL" smtClean="0"/>
              <a:pPr>
                <a:defRPr/>
              </a:pPr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2810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051720" y="620688"/>
            <a:ext cx="70922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l-PL" sz="1600" dirty="0" err="1" smtClean="0">
                <a:solidFill>
                  <a:srgbClr val="003399"/>
                </a:solidFill>
                <a:latin typeface="Arial Black" pitchFamily="34" charset="0"/>
              </a:rPr>
              <a:t>Prepayment</a:t>
            </a:r>
            <a:r>
              <a:rPr lang="pl-PL" sz="1600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1600" dirty="0" err="1" smtClean="0">
                <a:solidFill>
                  <a:srgbClr val="003399"/>
                </a:solidFill>
                <a:latin typeface="Arial Black" pitchFamily="34" charset="0"/>
              </a:rPr>
              <a:t>ZigBee</a:t>
            </a:r>
            <a:r>
              <a:rPr lang="pl-PL" sz="1600" dirty="0" smtClean="0">
                <a:solidFill>
                  <a:srgbClr val="003399"/>
                </a:solidFill>
                <a:latin typeface="Arial Black" pitchFamily="34" charset="0"/>
              </a:rPr>
              <a:t> Smart Gas </a:t>
            </a:r>
            <a:r>
              <a:rPr lang="pl-PL" sz="1600" dirty="0" err="1" smtClean="0">
                <a:solidFill>
                  <a:srgbClr val="003399"/>
                </a:solidFill>
                <a:latin typeface="Arial Black" pitchFamily="34" charset="0"/>
              </a:rPr>
              <a:t>Meter</a:t>
            </a:r>
            <a:r>
              <a:rPr lang="pl-PL" sz="1600" dirty="0" smtClean="0">
                <a:solidFill>
                  <a:srgbClr val="003399"/>
                </a:solidFill>
                <a:latin typeface="Arial Black" pitchFamily="34" charset="0"/>
              </a:rPr>
              <a:t> Project 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268760"/>
            <a:ext cx="2195736" cy="60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412776"/>
            <a:ext cx="4369803" cy="51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2467" name="Picture 3" descr="C:\Users\koziol\Dropbox\003_Prezentacje\Netbeheer\FINAL\secu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56" y="216024"/>
            <a:ext cx="8973140" cy="6453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2051720" y="548680"/>
            <a:ext cx="4606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Project </a:t>
            </a:r>
            <a:r>
              <a:rPr lang="pl-PL" sz="2400" dirty="0" err="1" smtClean="0">
                <a:solidFill>
                  <a:srgbClr val="003399"/>
                </a:solidFill>
                <a:latin typeface="Arial Black" pitchFamily="34" charset="0"/>
              </a:rPr>
              <a:t>database</a:t>
            </a:r>
            <a:endParaRPr lang="en-US" sz="1600" i="1" baseline="30000" dirty="0">
              <a:solidFill>
                <a:srgbClr val="003399"/>
              </a:solidFill>
              <a:latin typeface="Arial Black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90763"/>
            <a:ext cx="9144000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7974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gazomierze_ostatn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0" y="404813"/>
            <a:ext cx="9180513" cy="649287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0" rIns="360000" anchor="ctr"/>
          <a:lstStyle>
            <a:lvl1pPr marL="88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pl-PL" sz="2400" b="0" dirty="0" err="1" smtClean="0">
                <a:solidFill>
                  <a:schemeClr val="bg1"/>
                </a:solidFill>
                <a:latin typeface="Tahoma" pitchFamily="34" charset="0"/>
              </a:rPr>
              <a:t>Thank</a:t>
            </a:r>
            <a:r>
              <a:rPr lang="pl-PL" sz="2400" b="0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l-PL" sz="2400" b="0" dirty="0" err="1" smtClean="0">
                <a:solidFill>
                  <a:schemeClr val="bg1"/>
                </a:solidFill>
                <a:latin typeface="Tahoma" pitchFamily="34" charset="0"/>
              </a:rPr>
              <a:t>you</a:t>
            </a:r>
            <a:r>
              <a:rPr lang="pl-PL" sz="2400" b="0" dirty="0" smtClean="0">
                <a:solidFill>
                  <a:schemeClr val="bg1"/>
                </a:solidFill>
                <a:latin typeface="Tahoma" pitchFamily="34" charset="0"/>
              </a:rPr>
              <a:t> for </a:t>
            </a:r>
            <a:r>
              <a:rPr lang="pl-PL" sz="2400" b="0" dirty="0" err="1" smtClean="0">
                <a:solidFill>
                  <a:schemeClr val="bg1"/>
                </a:solidFill>
                <a:latin typeface="Tahoma" pitchFamily="34" charset="0"/>
              </a:rPr>
              <a:t>your</a:t>
            </a:r>
            <a:r>
              <a:rPr lang="pl-PL" sz="2400" b="0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l-PL" sz="2400" b="0" dirty="0" err="1" smtClean="0">
                <a:solidFill>
                  <a:schemeClr val="bg1"/>
                </a:solidFill>
                <a:latin typeface="Tahoma" pitchFamily="34" charset="0"/>
              </a:rPr>
              <a:t>attention</a:t>
            </a:r>
            <a:endParaRPr lang="pl-PL" sz="2400" b="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4100" name="Picture 6" descr="grupa_B_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157788"/>
            <a:ext cx="1871662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A6623-1AF6-47C1-842E-892DBD55A629}" type="slidenum">
              <a:rPr lang="pl-PL" smtClean="0"/>
              <a:pPr>
                <a:defRPr/>
              </a:pPr>
              <a:t>63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6" descr="wykre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27"/>
          <p:cNvSpPr txBox="1">
            <a:spLocks noChangeArrowheads="1"/>
          </p:cNvSpPr>
          <p:nvPr/>
        </p:nvSpPr>
        <p:spPr bwMode="auto">
          <a:xfrm>
            <a:off x="1690688" y="193675"/>
            <a:ext cx="73453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200" dirty="0" err="1" smtClean="0">
                <a:solidFill>
                  <a:srgbClr val="003399"/>
                </a:solidFill>
                <a:latin typeface="Arial Black" pitchFamily="34" charset="0"/>
              </a:rPr>
              <a:t>Curve</a:t>
            </a:r>
            <a:r>
              <a:rPr lang="pl-PL" sz="2200" dirty="0" smtClean="0">
                <a:solidFill>
                  <a:srgbClr val="003399"/>
                </a:solidFill>
                <a:latin typeface="Arial Black" pitchFamily="34" charset="0"/>
              </a:rPr>
              <a:t> error </a:t>
            </a:r>
            <a:r>
              <a:rPr lang="pl-PL" sz="2200" dirty="0" err="1" smtClean="0">
                <a:solidFill>
                  <a:srgbClr val="003399"/>
                </a:solidFill>
                <a:latin typeface="Arial Black" pitchFamily="34" charset="0"/>
              </a:rPr>
              <a:t>correction</a:t>
            </a:r>
            <a:endParaRPr lang="en-US" sz="2200" dirty="0">
              <a:solidFill>
                <a:srgbClr val="003399"/>
              </a:solidFill>
              <a:latin typeface="Arial Black" pitchFamily="34" charset="0"/>
            </a:endParaRPr>
          </a:p>
        </p:txBody>
      </p:sp>
      <p:sp>
        <p:nvSpPr>
          <p:cNvPr id="9220" name="Prostokąt 4"/>
          <p:cNvSpPr>
            <a:spLocks noChangeArrowheads="1"/>
          </p:cNvSpPr>
          <p:nvPr/>
        </p:nvSpPr>
        <p:spPr bwMode="auto">
          <a:xfrm>
            <a:off x="285750" y="6000750"/>
            <a:ext cx="8429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dirty="0" smtClean="0">
                <a:solidFill>
                  <a:srgbClr val="000066"/>
                </a:solidFill>
                <a:latin typeface="Arial Black" pitchFamily="34" charset="0"/>
              </a:rPr>
              <a:t>Much </a:t>
            </a:r>
            <a:r>
              <a:rPr lang="pl-PL" dirty="0" err="1" smtClean="0">
                <a:solidFill>
                  <a:srgbClr val="000066"/>
                </a:solidFill>
                <a:latin typeface="Arial Black" pitchFamily="34" charset="0"/>
              </a:rPr>
              <a:t>better</a:t>
            </a:r>
            <a:r>
              <a:rPr lang="pl-PL" dirty="0" smtClean="0">
                <a:solidFill>
                  <a:srgbClr val="000066"/>
                </a:solidFill>
                <a:latin typeface="Arial Black" pitchFamily="34" charset="0"/>
              </a:rPr>
              <a:t> </a:t>
            </a:r>
            <a:r>
              <a:rPr lang="pl-PL" dirty="0" err="1" smtClean="0">
                <a:solidFill>
                  <a:srgbClr val="000066"/>
                </a:solidFill>
                <a:latin typeface="Arial Black" pitchFamily="34" charset="0"/>
              </a:rPr>
              <a:t>measurment</a:t>
            </a:r>
            <a:r>
              <a:rPr lang="pl-PL" dirty="0" smtClean="0">
                <a:solidFill>
                  <a:srgbClr val="000066"/>
                </a:solidFill>
                <a:latin typeface="Arial Black" pitchFamily="34" charset="0"/>
              </a:rPr>
              <a:t> </a:t>
            </a:r>
            <a:r>
              <a:rPr lang="pl-PL" dirty="0" err="1" smtClean="0">
                <a:solidFill>
                  <a:srgbClr val="000066"/>
                </a:solidFill>
                <a:latin typeface="Arial Black" pitchFamily="34" charset="0"/>
              </a:rPr>
              <a:t>accuracy</a:t>
            </a:r>
            <a:endParaRPr lang="pl-PL" dirty="0">
              <a:solidFill>
                <a:srgbClr val="000066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i="1" dirty="0">
                <a:solidFill>
                  <a:srgbClr val="000066"/>
                </a:solidFill>
              </a:rPr>
              <a:t> </a:t>
            </a:r>
            <a:r>
              <a:rPr lang="pl-PL" i="1" dirty="0" err="1" smtClean="0">
                <a:solidFill>
                  <a:srgbClr val="000066"/>
                </a:solidFill>
              </a:rPr>
              <a:t>errors</a:t>
            </a:r>
            <a:r>
              <a:rPr lang="pl-PL" i="1" dirty="0" smtClean="0">
                <a:solidFill>
                  <a:srgbClr val="000066"/>
                </a:solidFill>
              </a:rPr>
              <a:t> </a:t>
            </a:r>
            <a:r>
              <a:rPr lang="pl-PL" i="1" dirty="0" err="1" smtClean="0">
                <a:solidFill>
                  <a:srgbClr val="000066"/>
                </a:solidFill>
              </a:rPr>
              <a:t>below</a:t>
            </a:r>
            <a:r>
              <a:rPr lang="pl-PL" i="1" dirty="0" smtClean="0">
                <a:solidFill>
                  <a:srgbClr val="000066"/>
                </a:solidFill>
              </a:rPr>
              <a:t> limit </a:t>
            </a:r>
            <a:r>
              <a:rPr lang="pl-PL" i="1" dirty="0" smtClean="0">
                <a:solidFill>
                  <a:srgbClr val="C00000"/>
                </a:solidFill>
                <a:latin typeface="Arial Black" pitchFamily="34" charset="0"/>
              </a:rPr>
              <a:t>± </a:t>
            </a:r>
            <a:r>
              <a:rPr lang="pl-PL" i="1" dirty="0">
                <a:solidFill>
                  <a:srgbClr val="C00000"/>
                </a:solidFill>
                <a:latin typeface="Arial Black" pitchFamily="34" charset="0"/>
              </a:rPr>
              <a:t>0,3% !!!</a:t>
            </a:r>
          </a:p>
        </p:txBody>
      </p:sp>
    </p:spTree>
    <p:extLst>
      <p:ext uri="{BB962C8B-B14F-4D97-AF65-F5344CB8AC3E}">
        <p14:creationId xmlns:p14="http://schemas.microsoft.com/office/powerpoint/2010/main" val="107563088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150" y="2428868"/>
            <a:ext cx="3214918" cy="2428892"/>
          </a:xfrm>
          <a:ln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3191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8040" y="2428868"/>
            <a:ext cx="3187920" cy="2428892"/>
          </a:xfrm>
          <a:ln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3194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7011" y="2428868"/>
            <a:ext cx="3236360" cy="2428892"/>
          </a:xfrm>
          <a:ln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2709" name="Text Box 4"/>
          <p:cNvSpPr txBox="1">
            <a:spLocks noChangeArrowheads="1"/>
          </p:cNvSpPr>
          <p:nvPr/>
        </p:nvSpPr>
        <p:spPr bwMode="auto">
          <a:xfrm>
            <a:off x="0" y="1857375"/>
            <a:ext cx="5643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pl-PL" sz="2400" b="1" dirty="0" smtClean="0">
                <a:solidFill>
                  <a:srgbClr val="003399"/>
                </a:solidFill>
                <a:latin typeface="+mj-lt"/>
                <a:cs typeface="+mn-cs"/>
              </a:rPr>
              <a:t>From </a:t>
            </a:r>
            <a:r>
              <a:rPr lang="pl-PL" sz="2400" b="1" dirty="0" err="1" smtClean="0">
                <a:solidFill>
                  <a:srgbClr val="003399"/>
                </a:solidFill>
                <a:latin typeface="+mj-lt"/>
                <a:cs typeface="+mn-cs"/>
              </a:rPr>
              <a:t>magnetic</a:t>
            </a:r>
            <a:r>
              <a:rPr lang="pl-PL" sz="2400" b="1" dirty="0" smtClean="0">
                <a:solidFill>
                  <a:srgbClr val="003399"/>
                </a:solidFill>
                <a:latin typeface="+mj-lt"/>
                <a:cs typeface="+mn-cs"/>
              </a:rPr>
              <a:t> </a:t>
            </a:r>
            <a:r>
              <a:rPr lang="pl-PL" sz="2400" b="1" dirty="0" err="1" smtClean="0">
                <a:solidFill>
                  <a:srgbClr val="003399"/>
                </a:solidFill>
                <a:latin typeface="+mj-lt"/>
                <a:cs typeface="+mn-cs"/>
              </a:rPr>
              <a:t>coupling</a:t>
            </a:r>
            <a:r>
              <a:rPr lang="pl-PL" sz="2400" b="1" dirty="0" smtClean="0">
                <a:solidFill>
                  <a:srgbClr val="003399"/>
                </a:solidFill>
                <a:latin typeface="+mj-lt"/>
                <a:cs typeface="+mn-cs"/>
              </a:rPr>
              <a:t>…</a:t>
            </a:r>
            <a:endParaRPr lang="en-US" sz="2400" b="1" baseline="30000" dirty="0">
              <a:solidFill>
                <a:srgbClr val="003399"/>
              </a:solidFill>
              <a:latin typeface="+mj-lt"/>
              <a:cs typeface="Arial" charset="0"/>
            </a:endParaRPr>
          </a:p>
        </p:txBody>
      </p:sp>
      <p:sp>
        <p:nvSpPr>
          <p:cNvPr id="72710" name="Text Box 4"/>
          <p:cNvSpPr txBox="1">
            <a:spLocks noChangeArrowheads="1"/>
          </p:cNvSpPr>
          <p:nvPr/>
        </p:nvSpPr>
        <p:spPr bwMode="auto">
          <a:xfrm>
            <a:off x="4031432" y="4956175"/>
            <a:ext cx="51125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pl-PL" sz="2400" b="1" dirty="0">
                <a:solidFill>
                  <a:srgbClr val="003399"/>
                </a:solidFill>
                <a:latin typeface="+mj-lt"/>
                <a:cs typeface="+mn-cs"/>
              </a:rPr>
              <a:t>… </a:t>
            </a:r>
            <a:r>
              <a:rPr lang="pl-PL" sz="2400" b="1" dirty="0" smtClean="0">
                <a:solidFill>
                  <a:srgbClr val="003399"/>
                </a:solidFill>
                <a:latin typeface="+mj-lt"/>
                <a:cs typeface="+mn-cs"/>
              </a:rPr>
              <a:t>to </a:t>
            </a:r>
            <a:r>
              <a:rPr lang="pl-PL" sz="2400" b="1" dirty="0" err="1" smtClean="0">
                <a:solidFill>
                  <a:srgbClr val="003399"/>
                </a:solidFill>
                <a:latin typeface="+mj-lt"/>
                <a:cs typeface="+mn-cs"/>
              </a:rPr>
              <a:t>optical</a:t>
            </a:r>
            <a:r>
              <a:rPr lang="pl-PL" sz="2400" b="1" dirty="0" smtClean="0">
                <a:solidFill>
                  <a:srgbClr val="003399"/>
                </a:solidFill>
                <a:latin typeface="+mj-lt"/>
                <a:cs typeface="+mn-cs"/>
              </a:rPr>
              <a:t> </a:t>
            </a:r>
            <a:r>
              <a:rPr lang="pl-PL" sz="2400" b="1" i="1" dirty="0" smtClean="0">
                <a:solidFill>
                  <a:srgbClr val="003399"/>
                </a:solidFill>
                <a:latin typeface="+mj-lt"/>
                <a:cs typeface="+mn-cs"/>
              </a:rPr>
              <a:t>Gray </a:t>
            </a:r>
            <a:r>
              <a:rPr lang="pl-PL" sz="2400" b="1" i="1" dirty="0" err="1" smtClean="0">
                <a:solidFill>
                  <a:srgbClr val="003399"/>
                </a:solidFill>
                <a:latin typeface="+mj-lt"/>
                <a:cs typeface="+mn-cs"/>
              </a:rPr>
              <a:t>code</a:t>
            </a:r>
            <a:r>
              <a:rPr lang="pl-PL" sz="2400" b="1" i="1" dirty="0" smtClean="0">
                <a:solidFill>
                  <a:srgbClr val="003399"/>
                </a:solidFill>
                <a:latin typeface="+mj-lt"/>
                <a:cs typeface="+mn-cs"/>
              </a:rPr>
              <a:t> </a:t>
            </a:r>
            <a:r>
              <a:rPr lang="pl-PL" sz="2400" b="1" i="1" dirty="0" err="1" smtClean="0">
                <a:solidFill>
                  <a:srgbClr val="003399"/>
                </a:solidFill>
                <a:latin typeface="+mj-lt"/>
                <a:cs typeface="+mn-cs"/>
              </a:rPr>
              <a:t>reading</a:t>
            </a:r>
            <a:endParaRPr lang="en-US" sz="2400" b="1" i="1" baseline="30000" dirty="0">
              <a:solidFill>
                <a:srgbClr val="003399"/>
              </a:solidFill>
              <a:latin typeface="+mj-lt"/>
              <a:cs typeface="Arial" charset="0"/>
            </a:endParaRPr>
          </a:p>
        </p:txBody>
      </p:sp>
      <p:sp>
        <p:nvSpPr>
          <p:cNvPr id="13319" name="Text Box 6"/>
          <p:cNvSpPr txBox="1">
            <a:spLocks noChangeArrowheads="1"/>
          </p:cNvSpPr>
          <p:nvPr/>
        </p:nvSpPr>
        <p:spPr bwMode="auto">
          <a:xfrm>
            <a:off x="2267744" y="476672"/>
            <a:ext cx="62646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dirty="0" err="1" smtClean="0">
                <a:solidFill>
                  <a:srgbClr val="003399"/>
                </a:solidFill>
                <a:latin typeface="Arial Black" pitchFamily="34" charset="0"/>
              </a:rPr>
              <a:t>Evolution</a:t>
            </a:r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2400" dirty="0" err="1" smtClean="0">
                <a:solidFill>
                  <a:srgbClr val="003399"/>
                </a:solidFill>
                <a:latin typeface="Arial Black" pitchFamily="34" charset="0"/>
              </a:rPr>
              <a:t>instead</a:t>
            </a:r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 of </a:t>
            </a:r>
            <a:r>
              <a:rPr lang="pl-PL" sz="2400" dirty="0" err="1" smtClean="0">
                <a:solidFill>
                  <a:srgbClr val="003399"/>
                </a:solidFill>
                <a:latin typeface="Arial Black" pitchFamily="34" charset="0"/>
              </a:rPr>
              <a:t>Revolution</a:t>
            </a:r>
            <a:endParaRPr lang="en-US" sz="2400" baseline="30000" dirty="0">
              <a:solidFill>
                <a:srgbClr val="003399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1318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3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3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/>
      <p:bldP spid="727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1343" y="4000480"/>
            <a:ext cx="2757327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4000500"/>
            <a:ext cx="430053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163680" y="1599068"/>
            <a:ext cx="885831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ctr">
            <a:spAutoFit/>
          </a:bodyPr>
          <a:lstStyle/>
          <a:p>
            <a:pPr eaLnBrk="0" hangingPunct="0">
              <a:buFont typeface="Arial" pitchFamily="34" charset="0"/>
              <a:buChar char="•"/>
              <a:tabLst>
                <a:tab pos="406400" algn="l"/>
              </a:tabLst>
              <a:defRPr/>
            </a:pPr>
            <a:r>
              <a:rPr lang="pl-PL" sz="2000" dirty="0" smtClean="0">
                <a:solidFill>
                  <a:srgbClr val="000066"/>
                </a:solidFill>
              </a:rPr>
              <a:t> </a:t>
            </a:r>
            <a:r>
              <a:rPr lang="pl-PL" sz="2000" dirty="0" err="1" smtClean="0">
                <a:solidFill>
                  <a:srgbClr val="000066"/>
                </a:solidFill>
              </a:rPr>
              <a:t>Realiable</a:t>
            </a:r>
            <a:r>
              <a:rPr lang="pl-PL" sz="2000" dirty="0" smtClean="0">
                <a:solidFill>
                  <a:srgbClr val="000066"/>
                </a:solidFill>
              </a:rPr>
              <a:t> </a:t>
            </a:r>
            <a:r>
              <a:rPr lang="pl-PL" sz="2000" dirty="0" err="1" smtClean="0">
                <a:solidFill>
                  <a:srgbClr val="000066"/>
                </a:solidFill>
              </a:rPr>
              <a:t>pulse</a:t>
            </a:r>
            <a:r>
              <a:rPr lang="pl-PL" sz="2000" dirty="0" smtClean="0">
                <a:solidFill>
                  <a:srgbClr val="000066"/>
                </a:solidFill>
              </a:rPr>
              <a:t> </a:t>
            </a:r>
            <a:r>
              <a:rPr lang="pl-PL" sz="2000" dirty="0" err="1" smtClean="0">
                <a:solidFill>
                  <a:srgbClr val="000066"/>
                </a:solidFill>
              </a:rPr>
              <a:t>reading</a:t>
            </a:r>
            <a:r>
              <a:rPr lang="pl-PL" sz="2000" dirty="0" smtClean="0">
                <a:solidFill>
                  <a:srgbClr val="000066"/>
                </a:solidFill>
              </a:rPr>
              <a:t> </a:t>
            </a:r>
            <a:r>
              <a:rPr lang="pl-PL" sz="2000" dirty="0" err="1" smtClean="0">
                <a:solidFill>
                  <a:srgbClr val="000066"/>
                </a:solidFill>
              </a:rPr>
              <a:t>method</a:t>
            </a:r>
            <a:r>
              <a:rPr lang="pl-PL" sz="2000" dirty="0" smtClean="0">
                <a:solidFill>
                  <a:srgbClr val="000066"/>
                </a:solidFill>
              </a:rPr>
              <a:t> </a:t>
            </a:r>
            <a:r>
              <a:rPr lang="pl-PL" sz="2000" dirty="0" err="1" smtClean="0">
                <a:solidFill>
                  <a:srgbClr val="000066"/>
                </a:solidFill>
              </a:rPr>
              <a:t>use</a:t>
            </a:r>
            <a:r>
              <a:rPr lang="pl-PL" sz="2000" dirty="0" smtClean="0">
                <a:solidFill>
                  <a:srgbClr val="000066"/>
                </a:solidFill>
              </a:rPr>
              <a:t> </a:t>
            </a:r>
            <a:r>
              <a:rPr lang="pl-PL" sz="2000" b="1" dirty="0" smtClean="0">
                <a:solidFill>
                  <a:srgbClr val="000066"/>
                </a:solidFill>
                <a:latin typeface="Arial" charset="0"/>
                <a:cs typeface="+mn-cs"/>
              </a:rPr>
              <a:t>3 </a:t>
            </a:r>
            <a:r>
              <a:rPr lang="pl-PL" sz="2000" b="1" dirty="0" err="1" smtClean="0">
                <a:solidFill>
                  <a:srgbClr val="000066"/>
                </a:solidFill>
                <a:latin typeface="Arial" charset="0"/>
                <a:cs typeface="+mn-cs"/>
              </a:rPr>
              <a:t>optical</a:t>
            </a:r>
            <a:r>
              <a:rPr lang="pl-PL" sz="2000" b="1" dirty="0" smtClean="0">
                <a:solidFill>
                  <a:srgbClr val="000066"/>
                </a:solidFill>
                <a:latin typeface="Arial" charset="0"/>
                <a:cs typeface="+mn-cs"/>
              </a:rPr>
              <a:t> </a:t>
            </a:r>
            <a:r>
              <a:rPr lang="pl-PL" sz="2000" b="1" dirty="0" err="1" smtClean="0">
                <a:solidFill>
                  <a:srgbClr val="000066"/>
                </a:solidFill>
                <a:latin typeface="Arial" charset="0"/>
                <a:cs typeface="+mn-cs"/>
              </a:rPr>
              <a:t>sensors</a:t>
            </a:r>
            <a:r>
              <a:rPr lang="pl-PL" sz="2000" b="1" dirty="0" smtClean="0">
                <a:solidFill>
                  <a:srgbClr val="000066"/>
                </a:solidFill>
                <a:latin typeface="Arial" charset="0"/>
                <a:cs typeface="+mn-cs"/>
              </a:rPr>
              <a:t>, </a:t>
            </a:r>
            <a:r>
              <a:rPr lang="pl-PL" sz="2000" b="1" dirty="0" err="1" smtClean="0">
                <a:solidFill>
                  <a:srgbClr val="000066"/>
                </a:solidFill>
                <a:latin typeface="Arial" charset="0"/>
                <a:cs typeface="+mn-cs"/>
              </a:rPr>
              <a:t>allowing</a:t>
            </a:r>
            <a:r>
              <a:rPr lang="pl-PL" sz="2000" b="1" dirty="0" smtClean="0">
                <a:solidFill>
                  <a:srgbClr val="000066"/>
                </a:solidFill>
                <a:latin typeface="Arial" charset="0"/>
                <a:cs typeface="+mn-cs"/>
              </a:rPr>
              <a:t> to </a:t>
            </a:r>
            <a:r>
              <a:rPr lang="pl-PL" sz="2000" b="1" dirty="0" err="1" smtClean="0">
                <a:solidFill>
                  <a:srgbClr val="000066"/>
                </a:solidFill>
                <a:latin typeface="Arial" charset="0"/>
                <a:cs typeface="+mn-cs"/>
              </a:rPr>
              <a:t>measure</a:t>
            </a:r>
            <a:r>
              <a:rPr lang="pl-PL" sz="2000" b="1" dirty="0" smtClean="0">
                <a:solidFill>
                  <a:srgbClr val="000066"/>
                </a:solidFill>
                <a:latin typeface="Arial" charset="0"/>
                <a:cs typeface="+mn-cs"/>
              </a:rPr>
              <a:t> </a:t>
            </a:r>
            <a:r>
              <a:rPr lang="pl-PL" sz="2000" b="1" dirty="0" err="1" smtClean="0">
                <a:solidFill>
                  <a:srgbClr val="000066"/>
                </a:solidFill>
                <a:latin typeface="Arial" charset="0"/>
                <a:cs typeface="+mn-cs"/>
              </a:rPr>
              <a:t>with</a:t>
            </a:r>
            <a:r>
              <a:rPr lang="pl-PL" sz="2000" b="1" dirty="0" smtClean="0">
                <a:solidFill>
                  <a:srgbClr val="000066"/>
                </a:solidFill>
                <a:latin typeface="Arial" charset="0"/>
                <a:cs typeface="+mn-cs"/>
              </a:rPr>
              <a:t> </a:t>
            </a:r>
            <a:r>
              <a:rPr lang="pl-PL" sz="2000" b="1" dirty="0" err="1" smtClean="0">
                <a:solidFill>
                  <a:srgbClr val="000066"/>
                </a:solidFill>
                <a:latin typeface="Arial" charset="0"/>
                <a:cs typeface="+mn-cs"/>
              </a:rPr>
              <a:t>ressolution</a:t>
            </a:r>
            <a:r>
              <a:rPr lang="pl-PL" sz="2000" b="1" dirty="0" smtClean="0">
                <a:solidFill>
                  <a:srgbClr val="000066"/>
                </a:solidFill>
                <a:latin typeface="Arial" charset="0"/>
                <a:cs typeface="+mn-cs"/>
              </a:rPr>
              <a:t> of 1/8 </a:t>
            </a:r>
            <a:r>
              <a:rPr lang="pl-PL" sz="2000" b="1" dirty="0" err="1" smtClean="0">
                <a:solidFill>
                  <a:srgbClr val="000066"/>
                </a:solidFill>
                <a:latin typeface="Arial" charset="0"/>
                <a:cs typeface="+mn-cs"/>
              </a:rPr>
              <a:t>rotation</a:t>
            </a:r>
            <a:r>
              <a:rPr lang="pl-PL" sz="2000" b="1" dirty="0" smtClean="0">
                <a:solidFill>
                  <a:srgbClr val="000066"/>
                </a:solidFill>
                <a:latin typeface="Arial" charset="0"/>
                <a:cs typeface="+mn-cs"/>
              </a:rPr>
              <a:t> of </a:t>
            </a:r>
            <a:r>
              <a:rPr lang="pl-PL" sz="2000" b="1" dirty="0" err="1" smtClean="0">
                <a:solidFill>
                  <a:srgbClr val="000066"/>
                </a:solidFill>
                <a:latin typeface="Arial" charset="0"/>
                <a:cs typeface="+mn-cs"/>
              </a:rPr>
              <a:t>measuring</a:t>
            </a:r>
            <a:r>
              <a:rPr lang="pl-PL" sz="2000" b="1" dirty="0" smtClean="0">
                <a:solidFill>
                  <a:srgbClr val="000066"/>
                </a:solidFill>
                <a:latin typeface="Arial" charset="0"/>
                <a:cs typeface="+mn-cs"/>
              </a:rPr>
              <a:t> unit </a:t>
            </a:r>
            <a:r>
              <a:rPr lang="pl-PL" sz="2000" b="1" dirty="0" err="1" smtClean="0">
                <a:solidFill>
                  <a:srgbClr val="000066"/>
                </a:solidFill>
                <a:latin typeface="Arial" charset="0"/>
                <a:cs typeface="+mn-cs"/>
              </a:rPr>
              <a:t>cyclic</a:t>
            </a:r>
            <a:r>
              <a:rPr lang="pl-PL" sz="2000" b="1" dirty="0" smtClean="0">
                <a:solidFill>
                  <a:srgbClr val="000066"/>
                </a:solidFill>
                <a:latin typeface="Arial" charset="0"/>
                <a:cs typeface="+mn-cs"/>
              </a:rPr>
              <a:t> </a:t>
            </a:r>
            <a:r>
              <a:rPr lang="pl-PL" sz="2000" b="1" dirty="0" err="1" smtClean="0">
                <a:solidFill>
                  <a:srgbClr val="000066"/>
                </a:solidFill>
                <a:latin typeface="Arial" charset="0"/>
                <a:cs typeface="+mn-cs"/>
              </a:rPr>
              <a:t>volume</a:t>
            </a:r>
            <a:r>
              <a:rPr lang="pl-PL" sz="2000" b="1" dirty="0" smtClean="0">
                <a:solidFill>
                  <a:srgbClr val="000066"/>
                </a:solidFill>
                <a:latin typeface="Arial" charset="0"/>
                <a:cs typeface="+mn-cs"/>
              </a:rPr>
              <a:t>.</a:t>
            </a:r>
          </a:p>
          <a:p>
            <a:pPr eaLnBrk="0" hangingPunct="0">
              <a:buFont typeface="Arial" pitchFamily="34" charset="0"/>
              <a:buChar char="•"/>
              <a:tabLst>
                <a:tab pos="406400" algn="l"/>
              </a:tabLst>
              <a:defRPr/>
            </a:pPr>
            <a:endParaRPr lang="pl-PL" sz="2000" b="1" dirty="0" smtClean="0">
              <a:solidFill>
                <a:srgbClr val="000066"/>
              </a:solidFill>
              <a:latin typeface="Arial" charset="0"/>
              <a:cs typeface="+mn-cs"/>
            </a:endParaRPr>
          </a:p>
          <a:p>
            <a:pPr eaLnBrk="0" hangingPunct="0">
              <a:buFont typeface="Arial" pitchFamily="34" charset="0"/>
              <a:buChar char="•"/>
              <a:tabLst>
                <a:tab pos="406400" algn="l"/>
              </a:tabLst>
              <a:defRPr/>
            </a:pPr>
            <a:r>
              <a:rPr lang="pl-PL" sz="2000" dirty="0" smtClean="0">
                <a:solidFill>
                  <a:srgbClr val="000066"/>
                </a:solidFill>
              </a:rPr>
              <a:t> </a:t>
            </a:r>
            <a:r>
              <a:rPr lang="pl-PL" sz="2000" dirty="0" err="1" smtClean="0">
                <a:solidFill>
                  <a:srgbClr val="000066"/>
                </a:solidFill>
              </a:rPr>
              <a:t>Optical</a:t>
            </a:r>
            <a:r>
              <a:rPr lang="pl-PL" sz="2000" dirty="0" smtClean="0">
                <a:solidFill>
                  <a:srgbClr val="000066"/>
                </a:solidFill>
              </a:rPr>
              <a:t> </a:t>
            </a:r>
            <a:r>
              <a:rPr lang="pl-PL" sz="2000" dirty="0" err="1" smtClean="0">
                <a:solidFill>
                  <a:srgbClr val="000066"/>
                </a:solidFill>
              </a:rPr>
              <a:t>pulse</a:t>
            </a:r>
            <a:r>
              <a:rPr lang="pl-PL" sz="2000" dirty="0" smtClean="0">
                <a:solidFill>
                  <a:srgbClr val="000066"/>
                </a:solidFill>
              </a:rPr>
              <a:t> </a:t>
            </a:r>
            <a:r>
              <a:rPr lang="pl-PL" sz="2000" dirty="0" err="1" smtClean="0">
                <a:solidFill>
                  <a:srgbClr val="000066"/>
                </a:solidFill>
              </a:rPr>
              <a:t>reading</a:t>
            </a:r>
            <a:r>
              <a:rPr lang="pl-PL" sz="2000" dirty="0" smtClean="0">
                <a:solidFill>
                  <a:srgbClr val="000066"/>
                </a:solidFill>
              </a:rPr>
              <a:t> </a:t>
            </a:r>
            <a:r>
              <a:rPr lang="pl-PL" sz="2000" dirty="0" err="1" smtClean="0">
                <a:solidFill>
                  <a:srgbClr val="000066"/>
                </a:solidFill>
              </a:rPr>
              <a:t>is</a:t>
            </a:r>
            <a:r>
              <a:rPr lang="pl-PL" sz="2000" dirty="0" smtClean="0">
                <a:solidFill>
                  <a:srgbClr val="000066"/>
                </a:solidFill>
              </a:rPr>
              <a:t> </a:t>
            </a:r>
            <a:r>
              <a:rPr lang="pl-PL" sz="2000" dirty="0" err="1" smtClean="0">
                <a:solidFill>
                  <a:srgbClr val="000066"/>
                </a:solidFill>
              </a:rPr>
              <a:t>tamper</a:t>
            </a:r>
            <a:r>
              <a:rPr lang="pl-PL" sz="2000" dirty="0" smtClean="0">
                <a:solidFill>
                  <a:srgbClr val="000066"/>
                </a:solidFill>
              </a:rPr>
              <a:t> proof </a:t>
            </a:r>
            <a:r>
              <a:rPr lang="pl-PL" sz="2000" dirty="0" err="1" smtClean="0">
                <a:solidFill>
                  <a:srgbClr val="000066"/>
                </a:solidFill>
              </a:rPr>
              <a:t>against</a:t>
            </a:r>
            <a:r>
              <a:rPr lang="pl-PL" sz="2000" dirty="0" smtClean="0">
                <a:solidFill>
                  <a:srgbClr val="000066"/>
                </a:solidFill>
              </a:rPr>
              <a:t> </a:t>
            </a:r>
            <a:r>
              <a:rPr lang="pl-PL" sz="2000" dirty="0" err="1" smtClean="0">
                <a:solidFill>
                  <a:srgbClr val="000066"/>
                </a:solidFill>
              </a:rPr>
              <a:t>magnetic</a:t>
            </a:r>
            <a:r>
              <a:rPr lang="pl-PL" sz="2000" dirty="0" smtClean="0">
                <a:solidFill>
                  <a:srgbClr val="000066"/>
                </a:solidFill>
              </a:rPr>
              <a:t> </a:t>
            </a:r>
            <a:r>
              <a:rPr lang="pl-PL" sz="2000" dirty="0" err="1" smtClean="0">
                <a:solidFill>
                  <a:srgbClr val="000066"/>
                </a:solidFill>
              </a:rPr>
              <a:t>fields</a:t>
            </a:r>
            <a:endParaRPr lang="pl-PL" sz="2000" b="1" dirty="0" smtClean="0">
              <a:solidFill>
                <a:srgbClr val="000066"/>
              </a:solidFill>
              <a:latin typeface="Arial" charset="0"/>
              <a:cs typeface="+mn-cs"/>
            </a:endParaRPr>
          </a:p>
          <a:p>
            <a:pPr eaLnBrk="0" hangingPunct="0">
              <a:tabLst>
                <a:tab pos="406400" algn="l"/>
              </a:tabLst>
              <a:defRPr/>
            </a:pPr>
            <a:endParaRPr lang="pl-PL" sz="2000" dirty="0" smtClean="0">
              <a:solidFill>
                <a:srgbClr val="000066"/>
              </a:solidFill>
            </a:endParaRPr>
          </a:p>
          <a:p>
            <a:pPr eaLnBrk="0" hangingPunct="0">
              <a:tabLst>
                <a:tab pos="406400" algn="l"/>
              </a:tabLst>
              <a:defRPr/>
            </a:pPr>
            <a:endParaRPr lang="pl-PL" sz="2000" b="1" dirty="0" smtClean="0">
              <a:solidFill>
                <a:srgbClr val="000066"/>
              </a:solidFill>
              <a:latin typeface="Arial" charset="0"/>
              <a:cs typeface="+mn-cs"/>
            </a:endParaRP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3929066"/>
            <a:ext cx="276226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2195736" y="548680"/>
            <a:ext cx="4464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Gray </a:t>
            </a:r>
            <a:r>
              <a:rPr lang="pl-PL" sz="2400" i="1" dirty="0" err="1" smtClean="0">
                <a:solidFill>
                  <a:srgbClr val="003399"/>
                </a:solidFill>
                <a:latin typeface="Arial Black" pitchFamily="34" charset="0"/>
              </a:rPr>
              <a:t>code</a:t>
            </a:r>
            <a:r>
              <a:rPr lang="pl-PL" sz="2400" i="1" dirty="0" smtClean="0">
                <a:solidFill>
                  <a:srgbClr val="003399"/>
                </a:solidFill>
                <a:latin typeface="Arial Black" pitchFamily="34" charset="0"/>
              </a:rPr>
              <a:t> </a:t>
            </a:r>
            <a:r>
              <a:rPr lang="pl-PL" sz="2400" i="1" dirty="0" err="1" smtClean="0">
                <a:solidFill>
                  <a:srgbClr val="003399"/>
                </a:solidFill>
                <a:latin typeface="Arial Black" pitchFamily="34" charset="0"/>
              </a:rPr>
              <a:t>wheel</a:t>
            </a:r>
            <a:r>
              <a:rPr lang="pl-PL" sz="2400" dirty="0" smtClean="0">
                <a:solidFill>
                  <a:srgbClr val="003399"/>
                </a:solidFill>
                <a:latin typeface="Arial Black" pitchFamily="34" charset="0"/>
              </a:rPr>
              <a:t>…</a:t>
            </a:r>
            <a:endParaRPr lang="en-US" sz="2400" baseline="30000" dirty="0">
              <a:solidFill>
                <a:srgbClr val="003399"/>
              </a:solidFill>
              <a:latin typeface="Arial Black" pitchFamily="34" charset="0"/>
            </a:endParaRPr>
          </a:p>
        </p:txBody>
      </p:sp>
      <p:sp>
        <p:nvSpPr>
          <p:cNvPr id="14345" name="Line 10"/>
          <p:cNvSpPr>
            <a:spLocks noChangeShapeType="1"/>
          </p:cNvSpPr>
          <p:nvPr/>
        </p:nvSpPr>
        <p:spPr bwMode="auto">
          <a:xfrm flipV="1">
            <a:off x="7235825" y="5805488"/>
            <a:ext cx="504825" cy="719137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pl-PL"/>
          </a:p>
        </p:txBody>
      </p:sp>
      <p:sp>
        <p:nvSpPr>
          <p:cNvPr id="14346" name="Line 9"/>
          <p:cNvSpPr>
            <a:spLocks noChangeShapeType="1"/>
          </p:cNvSpPr>
          <p:nvPr/>
        </p:nvSpPr>
        <p:spPr bwMode="auto">
          <a:xfrm flipH="1" flipV="1">
            <a:off x="7092950" y="5732463"/>
            <a:ext cx="142875" cy="792162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pl-PL"/>
          </a:p>
        </p:txBody>
      </p:sp>
      <p:sp>
        <p:nvSpPr>
          <p:cNvPr id="14347" name="Text Box 8"/>
          <p:cNvSpPr txBox="1">
            <a:spLocks noChangeArrowheads="1"/>
          </p:cNvSpPr>
          <p:nvPr/>
        </p:nvSpPr>
        <p:spPr bwMode="auto">
          <a:xfrm>
            <a:off x="6212290" y="6488113"/>
            <a:ext cx="20185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pl-PL" i="1" dirty="0" err="1" smtClean="0">
                <a:solidFill>
                  <a:srgbClr val="000066"/>
                </a:solidFill>
              </a:rPr>
              <a:t>phototransistors</a:t>
            </a:r>
            <a:endParaRPr lang="pl-PL" i="1" dirty="0">
              <a:solidFill>
                <a:srgbClr val="000066"/>
              </a:solidFill>
            </a:endParaRPr>
          </a:p>
        </p:txBody>
      </p:sp>
      <p:sp>
        <p:nvSpPr>
          <p:cNvPr id="14348" name="Line 9"/>
          <p:cNvSpPr>
            <a:spLocks noChangeShapeType="1"/>
          </p:cNvSpPr>
          <p:nvPr/>
        </p:nvSpPr>
        <p:spPr bwMode="auto">
          <a:xfrm flipV="1">
            <a:off x="7235825" y="5732463"/>
            <a:ext cx="1008063" cy="792162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4588409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Projekt domyślny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1260</Words>
  <Application>Microsoft Office PowerPoint</Application>
  <PresentationFormat>Ekran Gösterisi (4:3)</PresentationFormat>
  <Paragraphs>327</Paragraphs>
  <Slides>63</Slides>
  <Notes>46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63</vt:i4>
      </vt:variant>
    </vt:vector>
  </HeadingPairs>
  <TitlesOfParts>
    <vt:vector size="65" baseType="lpstr">
      <vt:lpstr>Projekt domyślny</vt:lpstr>
      <vt:lpstr>Równanie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Apator S.A.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Tomasz</dc:creator>
  <cp:lastModifiedBy>TOSH</cp:lastModifiedBy>
  <cp:revision>95</cp:revision>
  <dcterms:created xsi:type="dcterms:W3CDTF">2010-02-25T12:01:38Z</dcterms:created>
  <dcterms:modified xsi:type="dcterms:W3CDTF">2012-12-24T09:45:59Z</dcterms:modified>
</cp:coreProperties>
</file>